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5" r:id="rId9"/>
    <p:sldId id="266" r:id="rId10"/>
    <p:sldId id="267" r:id="rId11"/>
    <p:sldId id="268" r:id="rId12"/>
    <p:sldId id="269"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67" autoAdjust="0"/>
    <p:restoredTop sz="94660"/>
  </p:normalViewPr>
  <p:slideViewPr>
    <p:cSldViewPr snapToGrid="0">
      <p:cViewPr>
        <p:scale>
          <a:sx n="75" d="100"/>
          <a:sy n="75" d="100"/>
        </p:scale>
        <p:origin x="739"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C7E-2099-F17D-4F35-C7DD082EFA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D10A305-A71A-28DE-819B-E2CE1227DD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57D08A2-28E2-B503-9DE8-5AFE0E11A3B5}"/>
              </a:ext>
            </a:extLst>
          </p:cNvPr>
          <p:cNvSpPr>
            <a:spLocks noGrp="1"/>
          </p:cNvSpPr>
          <p:nvPr>
            <p:ph type="dt" sz="half" idx="10"/>
          </p:nvPr>
        </p:nvSpPr>
        <p:spPr/>
        <p:txBody>
          <a:bodyPr/>
          <a:lstStyle/>
          <a:p>
            <a:fld id="{A59A1529-B14A-47BE-B7F9-3503F04567B2}" type="datetimeFigureOut">
              <a:rPr lang="en-IN" smtClean="0"/>
              <a:t>17-01-2026</a:t>
            </a:fld>
            <a:endParaRPr lang="en-IN"/>
          </a:p>
        </p:txBody>
      </p:sp>
      <p:sp>
        <p:nvSpPr>
          <p:cNvPr id="5" name="Footer Placeholder 4">
            <a:extLst>
              <a:ext uri="{FF2B5EF4-FFF2-40B4-BE49-F238E27FC236}">
                <a16:creationId xmlns:a16="http://schemas.microsoft.com/office/drawing/2014/main" id="{C2CC1115-F393-038B-22A1-7A3BFD8598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BFE685-2C76-F6F0-E60F-CAB5EC46A77A}"/>
              </a:ext>
            </a:extLst>
          </p:cNvPr>
          <p:cNvSpPr>
            <a:spLocks noGrp="1"/>
          </p:cNvSpPr>
          <p:nvPr>
            <p:ph type="sldNum" sz="quarter" idx="12"/>
          </p:nvPr>
        </p:nvSpPr>
        <p:spPr/>
        <p:txBody>
          <a:bodyPr/>
          <a:lstStyle/>
          <a:p>
            <a:fld id="{67A9EDF3-C996-4695-91BB-25C96A319BD6}" type="slidenum">
              <a:rPr lang="en-IN" smtClean="0"/>
              <a:t>‹#›</a:t>
            </a:fld>
            <a:endParaRPr lang="en-IN"/>
          </a:p>
        </p:txBody>
      </p:sp>
    </p:spTree>
    <p:extLst>
      <p:ext uri="{BB962C8B-B14F-4D97-AF65-F5344CB8AC3E}">
        <p14:creationId xmlns:p14="http://schemas.microsoft.com/office/powerpoint/2010/main" val="90348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8BCC-4191-8035-C438-0E56F01E365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D19B11B-93AD-B461-172E-4F2BEC7B9A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4F895B-EEF8-41D2-158A-75A748975EEA}"/>
              </a:ext>
            </a:extLst>
          </p:cNvPr>
          <p:cNvSpPr>
            <a:spLocks noGrp="1"/>
          </p:cNvSpPr>
          <p:nvPr>
            <p:ph type="dt" sz="half" idx="10"/>
          </p:nvPr>
        </p:nvSpPr>
        <p:spPr/>
        <p:txBody>
          <a:bodyPr/>
          <a:lstStyle/>
          <a:p>
            <a:fld id="{A59A1529-B14A-47BE-B7F9-3503F04567B2}" type="datetimeFigureOut">
              <a:rPr lang="en-IN" smtClean="0"/>
              <a:t>17-01-2026</a:t>
            </a:fld>
            <a:endParaRPr lang="en-IN"/>
          </a:p>
        </p:txBody>
      </p:sp>
      <p:sp>
        <p:nvSpPr>
          <p:cNvPr id="5" name="Footer Placeholder 4">
            <a:extLst>
              <a:ext uri="{FF2B5EF4-FFF2-40B4-BE49-F238E27FC236}">
                <a16:creationId xmlns:a16="http://schemas.microsoft.com/office/drawing/2014/main" id="{566165D7-EB77-6E91-8CA9-817EC8E840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009ADB-2F6D-839B-AE44-C22113DB005A}"/>
              </a:ext>
            </a:extLst>
          </p:cNvPr>
          <p:cNvSpPr>
            <a:spLocks noGrp="1"/>
          </p:cNvSpPr>
          <p:nvPr>
            <p:ph type="sldNum" sz="quarter" idx="12"/>
          </p:nvPr>
        </p:nvSpPr>
        <p:spPr/>
        <p:txBody>
          <a:bodyPr/>
          <a:lstStyle/>
          <a:p>
            <a:fld id="{67A9EDF3-C996-4695-91BB-25C96A319BD6}" type="slidenum">
              <a:rPr lang="en-IN" smtClean="0"/>
              <a:t>‹#›</a:t>
            </a:fld>
            <a:endParaRPr lang="en-IN"/>
          </a:p>
        </p:txBody>
      </p:sp>
    </p:spTree>
    <p:extLst>
      <p:ext uri="{BB962C8B-B14F-4D97-AF65-F5344CB8AC3E}">
        <p14:creationId xmlns:p14="http://schemas.microsoft.com/office/powerpoint/2010/main" val="2614100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C06EFD-AE96-D1C2-23CE-3566412C660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FC53F5-1CD4-9D15-0C47-21A7EAEA06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1CADA2-5FCB-7176-0A79-7D68CCA77343}"/>
              </a:ext>
            </a:extLst>
          </p:cNvPr>
          <p:cNvSpPr>
            <a:spLocks noGrp="1"/>
          </p:cNvSpPr>
          <p:nvPr>
            <p:ph type="dt" sz="half" idx="10"/>
          </p:nvPr>
        </p:nvSpPr>
        <p:spPr/>
        <p:txBody>
          <a:bodyPr/>
          <a:lstStyle/>
          <a:p>
            <a:fld id="{A59A1529-B14A-47BE-B7F9-3503F04567B2}" type="datetimeFigureOut">
              <a:rPr lang="en-IN" smtClean="0"/>
              <a:t>17-01-2026</a:t>
            </a:fld>
            <a:endParaRPr lang="en-IN"/>
          </a:p>
        </p:txBody>
      </p:sp>
      <p:sp>
        <p:nvSpPr>
          <p:cNvPr id="5" name="Footer Placeholder 4">
            <a:extLst>
              <a:ext uri="{FF2B5EF4-FFF2-40B4-BE49-F238E27FC236}">
                <a16:creationId xmlns:a16="http://schemas.microsoft.com/office/drawing/2014/main" id="{36DF0CF9-6CE8-2F2B-FD68-276518E53E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037DB2-A4C2-A168-AA13-5C726CDBFF09}"/>
              </a:ext>
            </a:extLst>
          </p:cNvPr>
          <p:cNvSpPr>
            <a:spLocks noGrp="1"/>
          </p:cNvSpPr>
          <p:nvPr>
            <p:ph type="sldNum" sz="quarter" idx="12"/>
          </p:nvPr>
        </p:nvSpPr>
        <p:spPr/>
        <p:txBody>
          <a:bodyPr/>
          <a:lstStyle/>
          <a:p>
            <a:fld id="{67A9EDF3-C996-4695-91BB-25C96A319BD6}" type="slidenum">
              <a:rPr lang="en-IN" smtClean="0"/>
              <a:t>‹#›</a:t>
            </a:fld>
            <a:endParaRPr lang="en-IN"/>
          </a:p>
        </p:txBody>
      </p:sp>
    </p:spTree>
    <p:extLst>
      <p:ext uri="{BB962C8B-B14F-4D97-AF65-F5344CB8AC3E}">
        <p14:creationId xmlns:p14="http://schemas.microsoft.com/office/powerpoint/2010/main" val="4132493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2B5B7-41C8-CA91-47CF-B464317CF9E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359E14-DB0D-403D-1F4B-757131B05B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9351FD-3715-D3BB-0AB6-199EF1E842BE}"/>
              </a:ext>
            </a:extLst>
          </p:cNvPr>
          <p:cNvSpPr>
            <a:spLocks noGrp="1"/>
          </p:cNvSpPr>
          <p:nvPr>
            <p:ph type="dt" sz="half" idx="10"/>
          </p:nvPr>
        </p:nvSpPr>
        <p:spPr/>
        <p:txBody>
          <a:bodyPr/>
          <a:lstStyle/>
          <a:p>
            <a:fld id="{A59A1529-B14A-47BE-B7F9-3503F04567B2}" type="datetimeFigureOut">
              <a:rPr lang="en-IN" smtClean="0"/>
              <a:t>17-01-2026</a:t>
            </a:fld>
            <a:endParaRPr lang="en-IN"/>
          </a:p>
        </p:txBody>
      </p:sp>
      <p:sp>
        <p:nvSpPr>
          <p:cNvPr id="5" name="Footer Placeholder 4">
            <a:extLst>
              <a:ext uri="{FF2B5EF4-FFF2-40B4-BE49-F238E27FC236}">
                <a16:creationId xmlns:a16="http://schemas.microsoft.com/office/drawing/2014/main" id="{591C4763-ED95-D02E-DDB3-7248CC574D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733BAF-09A7-0087-2C88-89F02EDA0265}"/>
              </a:ext>
            </a:extLst>
          </p:cNvPr>
          <p:cNvSpPr>
            <a:spLocks noGrp="1"/>
          </p:cNvSpPr>
          <p:nvPr>
            <p:ph type="sldNum" sz="quarter" idx="12"/>
          </p:nvPr>
        </p:nvSpPr>
        <p:spPr/>
        <p:txBody>
          <a:bodyPr/>
          <a:lstStyle/>
          <a:p>
            <a:fld id="{67A9EDF3-C996-4695-91BB-25C96A319BD6}" type="slidenum">
              <a:rPr lang="en-IN" smtClean="0"/>
              <a:t>‹#›</a:t>
            </a:fld>
            <a:endParaRPr lang="en-IN"/>
          </a:p>
        </p:txBody>
      </p:sp>
    </p:spTree>
    <p:extLst>
      <p:ext uri="{BB962C8B-B14F-4D97-AF65-F5344CB8AC3E}">
        <p14:creationId xmlns:p14="http://schemas.microsoft.com/office/powerpoint/2010/main" val="3709348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97EA7-B577-2A22-AEE1-F9BFC64996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7A1CCF2-808A-D5CB-B660-A8E194F838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A90845-65C6-44E1-EABD-B56FF1DC717C}"/>
              </a:ext>
            </a:extLst>
          </p:cNvPr>
          <p:cNvSpPr>
            <a:spLocks noGrp="1"/>
          </p:cNvSpPr>
          <p:nvPr>
            <p:ph type="dt" sz="half" idx="10"/>
          </p:nvPr>
        </p:nvSpPr>
        <p:spPr/>
        <p:txBody>
          <a:bodyPr/>
          <a:lstStyle/>
          <a:p>
            <a:fld id="{A59A1529-B14A-47BE-B7F9-3503F04567B2}" type="datetimeFigureOut">
              <a:rPr lang="en-IN" smtClean="0"/>
              <a:t>17-01-2026</a:t>
            </a:fld>
            <a:endParaRPr lang="en-IN"/>
          </a:p>
        </p:txBody>
      </p:sp>
      <p:sp>
        <p:nvSpPr>
          <p:cNvPr id="5" name="Footer Placeholder 4">
            <a:extLst>
              <a:ext uri="{FF2B5EF4-FFF2-40B4-BE49-F238E27FC236}">
                <a16:creationId xmlns:a16="http://schemas.microsoft.com/office/drawing/2014/main" id="{769B86E3-8428-22B5-ADB6-2EF28B9C68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93E43A-F6E8-DA44-AEA7-F58F6C3D36E9}"/>
              </a:ext>
            </a:extLst>
          </p:cNvPr>
          <p:cNvSpPr>
            <a:spLocks noGrp="1"/>
          </p:cNvSpPr>
          <p:nvPr>
            <p:ph type="sldNum" sz="quarter" idx="12"/>
          </p:nvPr>
        </p:nvSpPr>
        <p:spPr/>
        <p:txBody>
          <a:bodyPr/>
          <a:lstStyle/>
          <a:p>
            <a:fld id="{67A9EDF3-C996-4695-91BB-25C96A319BD6}" type="slidenum">
              <a:rPr lang="en-IN" smtClean="0"/>
              <a:t>‹#›</a:t>
            </a:fld>
            <a:endParaRPr lang="en-IN"/>
          </a:p>
        </p:txBody>
      </p:sp>
    </p:spTree>
    <p:extLst>
      <p:ext uri="{BB962C8B-B14F-4D97-AF65-F5344CB8AC3E}">
        <p14:creationId xmlns:p14="http://schemas.microsoft.com/office/powerpoint/2010/main" val="3136275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34498-A351-10AE-F3A4-9F93FA9143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FA6E4BE-84AB-F10D-D8CA-8AA97EAF81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D0EE681-F504-BA3F-139F-239A50AAB3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302BA3D-F6BC-6B07-85E4-D5E60CD31874}"/>
              </a:ext>
            </a:extLst>
          </p:cNvPr>
          <p:cNvSpPr>
            <a:spLocks noGrp="1"/>
          </p:cNvSpPr>
          <p:nvPr>
            <p:ph type="dt" sz="half" idx="10"/>
          </p:nvPr>
        </p:nvSpPr>
        <p:spPr/>
        <p:txBody>
          <a:bodyPr/>
          <a:lstStyle/>
          <a:p>
            <a:fld id="{A59A1529-B14A-47BE-B7F9-3503F04567B2}" type="datetimeFigureOut">
              <a:rPr lang="en-IN" smtClean="0"/>
              <a:t>17-01-2026</a:t>
            </a:fld>
            <a:endParaRPr lang="en-IN"/>
          </a:p>
        </p:txBody>
      </p:sp>
      <p:sp>
        <p:nvSpPr>
          <p:cNvPr id="6" name="Footer Placeholder 5">
            <a:extLst>
              <a:ext uri="{FF2B5EF4-FFF2-40B4-BE49-F238E27FC236}">
                <a16:creationId xmlns:a16="http://schemas.microsoft.com/office/drawing/2014/main" id="{D43F15FB-DFFD-46B8-4488-7E12B14B4F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98658B-8B08-1B58-BAA5-B0F9B8C6B4E3}"/>
              </a:ext>
            </a:extLst>
          </p:cNvPr>
          <p:cNvSpPr>
            <a:spLocks noGrp="1"/>
          </p:cNvSpPr>
          <p:nvPr>
            <p:ph type="sldNum" sz="quarter" idx="12"/>
          </p:nvPr>
        </p:nvSpPr>
        <p:spPr/>
        <p:txBody>
          <a:bodyPr/>
          <a:lstStyle/>
          <a:p>
            <a:fld id="{67A9EDF3-C996-4695-91BB-25C96A319BD6}" type="slidenum">
              <a:rPr lang="en-IN" smtClean="0"/>
              <a:t>‹#›</a:t>
            </a:fld>
            <a:endParaRPr lang="en-IN"/>
          </a:p>
        </p:txBody>
      </p:sp>
    </p:spTree>
    <p:extLst>
      <p:ext uri="{BB962C8B-B14F-4D97-AF65-F5344CB8AC3E}">
        <p14:creationId xmlns:p14="http://schemas.microsoft.com/office/powerpoint/2010/main" val="666211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750B-A3FE-E3B2-DF6F-8E4B672330C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9B97C55-7F34-8CC0-2A17-9CF6EE3DD4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6D9EF9-BF1E-786B-8D0C-2804FCECBE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928DE3F-9AF7-15CA-7890-71B8347EE8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C6D16E-E61B-2E13-E3BB-D5FC6527F0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FA43201-3AA3-9EBB-1EF0-E937AF5AA5E1}"/>
              </a:ext>
            </a:extLst>
          </p:cNvPr>
          <p:cNvSpPr>
            <a:spLocks noGrp="1"/>
          </p:cNvSpPr>
          <p:nvPr>
            <p:ph type="dt" sz="half" idx="10"/>
          </p:nvPr>
        </p:nvSpPr>
        <p:spPr/>
        <p:txBody>
          <a:bodyPr/>
          <a:lstStyle/>
          <a:p>
            <a:fld id="{A59A1529-B14A-47BE-B7F9-3503F04567B2}" type="datetimeFigureOut">
              <a:rPr lang="en-IN" smtClean="0"/>
              <a:t>17-01-2026</a:t>
            </a:fld>
            <a:endParaRPr lang="en-IN"/>
          </a:p>
        </p:txBody>
      </p:sp>
      <p:sp>
        <p:nvSpPr>
          <p:cNvPr id="8" name="Footer Placeholder 7">
            <a:extLst>
              <a:ext uri="{FF2B5EF4-FFF2-40B4-BE49-F238E27FC236}">
                <a16:creationId xmlns:a16="http://schemas.microsoft.com/office/drawing/2014/main" id="{E9BEBDDA-CECA-C423-EC39-286C49AE63D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6DB117E-9313-CC78-E42A-163F6E1A25DA}"/>
              </a:ext>
            </a:extLst>
          </p:cNvPr>
          <p:cNvSpPr>
            <a:spLocks noGrp="1"/>
          </p:cNvSpPr>
          <p:nvPr>
            <p:ph type="sldNum" sz="quarter" idx="12"/>
          </p:nvPr>
        </p:nvSpPr>
        <p:spPr/>
        <p:txBody>
          <a:bodyPr/>
          <a:lstStyle/>
          <a:p>
            <a:fld id="{67A9EDF3-C996-4695-91BB-25C96A319BD6}" type="slidenum">
              <a:rPr lang="en-IN" smtClean="0"/>
              <a:t>‹#›</a:t>
            </a:fld>
            <a:endParaRPr lang="en-IN"/>
          </a:p>
        </p:txBody>
      </p:sp>
    </p:spTree>
    <p:extLst>
      <p:ext uri="{BB962C8B-B14F-4D97-AF65-F5344CB8AC3E}">
        <p14:creationId xmlns:p14="http://schemas.microsoft.com/office/powerpoint/2010/main" val="19327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A02A-0658-081C-CB85-DB1510DAA45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EE10A4C-1211-620B-D145-2A47DE920CB2}"/>
              </a:ext>
            </a:extLst>
          </p:cNvPr>
          <p:cNvSpPr>
            <a:spLocks noGrp="1"/>
          </p:cNvSpPr>
          <p:nvPr>
            <p:ph type="dt" sz="half" idx="10"/>
          </p:nvPr>
        </p:nvSpPr>
        <p:spPr/>
        <p:txBody>
          <a:bodyPr/>
          <a:lstStyle/>
          <a:p>
            <a:fld id="{A59A1529-B14A-47BE-B7F9-3503F04567B2}" type="datetimeFigureOut">
              <a:rPr lang="en-IN" smtClean="0"/>
              <a:t>17-01-2026</a:t>
            </a:fld>
            <a:endParaRPr lang="en-IN"/>
          </a:p>
        </p:txBody>
      </p:sp>
      <p:sp>
        <p:nvSpPr>
          <p:cNvPr id="4" name="Footer Placeholder 3">
            <a:extLst>
              <a:ext uri="{FF2B5EF4-FFF2-40B4-BE49-F238E27FC236}">
                <a16:creationId xmlns:a16="http://schemas.microsoft.com/office/drawing/2014/main" id="{B48D919C-235B-1CF5-F2DD-8161C4875F5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95537EA-6720-6AAC-9663-B2E7E11F6E97}"/>
              </a:ext>
            </a:extLst>
          </p:cNvPr>
          <p:cNvSpPr>
            <a:spLocks noGrp="1"/>
          </p:cNvSpPr>
          <p:nvPr>
            <p:ph type="sldNum" sz="quarter" idx="12"/>
          </p:nvPr>
        </p:nvSpPr>
        <p:spPr/>
        <p:txBody>
          <a:bodyPr/>
          <a:lstStyle/>
          <a:p>
            <a:fld id="{67A9EDF3-C996-4695-91BB-25C96A319BD6}" type="slidenum">
              <a:rPr lang="en-IN" smtClean="0"/>
              <a:t>‹#›</a:t>
            </a:fld>
            <a:endParaRPr lang="en-IN"/>
          </a:p>
        </p:txBody>
      </p:sp>
    </p:spTree>
    <p:extLst>
      <p:ext uri="{BB962C8B-B14F-4D97-AF65-F5344CB8AC3E}">
        <p14:creationId xmlns:p14="http://schemas.microsoft.com/office/powerpoint/2010/main" val="3769665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CFD047-20BB-77CB-742F-5682B765A2F6}"/>
              </a:ext>
            </a:extLst>
          </p:cNvPr>
          <p:cNvSpPr>
            <a:spLocks noGrp="1"/>
          </p:cNvSpPr>
          <p:nvPr>
            <p:ph type="dt" sz="half" idx="10"/>
          </p:nvPr>
        </p:nvSpPr>
        <p:spPr/>
        <p:txBody>
          <a:bodyPr/>
          <a:lstStyle/>
          <a:p>
            <a:fld id="{A59A1529-B14A-47BE-B7F9-3503F04567B2}" type="datetimeFigureOut">
              <a:rPr lang="en-IN" smtClean="0"/>
              <a:t>17-01-2026</a:t>
            </a:fld>
            <a:endParaRPr lang="en-IN"/>
          </a:p>
        </p:txBody>
      </p:sp>
      <p:sp>
        <p:nvSpPr>
          <p:cNvPr id="3" name="Footer Placeholder 2">
            <a:extLst>
              <a:ext uri="{FF2B5EF4-FFF2-40B4-BE49-F238E27FC236}">
                <a16:creationId xmlns:a16="http://schemas.microsoft.com/office/drawing/2014/main" id="{69C4B540-38DC-6648-F985-F04FDC5CCA3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1084C9D-43C1-6341-28CF-7F367F30E012}"/>
              </a:ext>
            </a:extLst>
          </p:cNvPr>
          <p:cNvSpPr>
            <a:spLocks noGrp="1"/>
          </p:cNvSpPr>
          <p:nvPr>
            <p:ph type="sldNum" sz="quarter" idx="12"/>
          </p:nvPr>
        </p:nvSpPr>
        <p:spPr/>
        <p:txBody>
          <a:bodyPr/>
          <a:lstStyle/>
          <a:p>
            <a:fld id="{67A9EDF3-C996-4695-91BB-25C96A319BD6}" type="slidenum">
              <a:rPr lang="en-IN" smtClean="0"/>
              <a:t>‹#›</a:t>
            </a:fld>
            <a:endParaRPr lang="en-IN"/>
          </a:p>
        </p:txBody>
      </p:sp>
    </p:spTree>
    <p:extLst>
      <p:ext uri="{BB962C8B-B14F-4D97-AF65-F5344CB8AC3E}">
        <p14:creationId xmlns:p14="http://schemas.microsoft.com/office/powerpoint/2010/main" val="1588642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B0BBE-8E6E-EEB6-6D01-CF90B13B14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5C17CEE-CB48-179F-9EBA-420C35008B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8418F1F-475C-E4E7-A492-4315EEE963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BDAE76-A691-3A62-DFEE-CD2FD4D76D8A}"/>
              </a:ext>
            </a:extLst>
          </p:cNvPr>
          <p:cNvSpPr>
            <a:spLocks noGrp="1"/>
          </p:cNvSpPr>
          <p:nvPr>
            <p:ph type="dt" sz="half" idx="10"/>
          </p:nvPr>
        </p:nvSpPr>
        <p:spPr/>
        <p:txBody>
          <a:bodyPr/>
          <a:lstStyle/>
          <a:p>
            <a:fld id="{A59A1529-B14A-47BE-B7F9-3503F04567B2}" type="datetimeFigureOut">
              <a:rPr lang="en-IN" smtClean="0"/>
              <a:t>17-01-2026</a:t>
            </a:fld>
            <a:endParaRPr lang="en-IN"/>
          </a:p>
        </p:txBody>
      </p:sp>
      <p:sp>
        <p:nvSpPr>
          <p:cNvPr id="6" name="Footer Placeholder 5">
            <a:extLst>
              <a:ext uri="{FF2B5EF4-FFF2-40B4-BE49-F238E27FC236}">
                <a16:creationId xmlns:a16="http://schemas.microsoft.com/office/drawing/2014/main" id="{D72CAC5B-F7A5-06C2-6354-FFC70B8C11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13E9F9-16B8-68D9-89CF-1B2144D207B1}"/>
              </a:ext>
            </a:extLst>
          </p:cNvPr>
          <p:cNvSpPr>
            <a:spLocks noGrp="1"/>
          </p:cNvSpPr>
          <p:nvPr>
            <p:ph type="sldNum" sz="quarter" idx="12"/>
          </p:nvPr>
        </p:nvSpPr>
        <p:spPr/>
        <p:txBody>
          <a:bodyPr/>
          <a:lstStyle/>
          <a:p>
            <a:fld id="{67A9EDF3-C996-4695-91BB-25C96A319BD6}" type="slidenum">
              <a:rPr lang="en-IN" smtClean="0"/>
              <a:t>‹#›</a:t>
            </a:fld>
            <a:endParaRPr lang="en-IN"/>
          </a:p>
        </p:txBody>
      </p:sp>
    </p:spTree>
    <p:extLst>
      <p:ext uri="{BB962C8B-B14F-4D97-AF65-F5344CB8AC3E}">
        <p14:creationId xmlns:p14="http://schemas.microsoft.com/office/powerpoint/2010/main" val="2270028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43DDD-A3ED-3A6D-5A2D-F466EB8B8C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8B7C008-2BA4-5C61-29AE-A31F9FFF00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C1456B2-2C54-1C51-70A6-C5A1273BBD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D748DA-D68E-6694-34D7-52491C26410D}"/>
              </a:ext>
            </a:extLst>
          </p:cNvPr>
          <p:cNvSpPr>
            <a:spLocks noGrp="1"/>
          </p:cNvSpPr>
          <p:nvPr>
            <p:ph type="dt" sz="half" idx="10"/>
          </p:nvPr>
        </p:nvSpPr>
        <p:spPr/>
        <p:txBody>
          <a:bodyPr/>
          <a:lstStyle/>
          <a:p>
            <a:fld id="{A59A1529-B14A-47BE-B7F9-3503F04567B2}" type="datetimeFigureOut">
              <a:rPr lang="en-IN" smtClean="0"/>
              <a:t>17-01-2026</a:t>
            </a:fld>
            <a:endParaRPr lang="en-IN"/>
          </a:p>
        </p:txBody>
      </p:sp>
      <p:sp>
        <p:nvSpPr>
          <p:cNvPr id="6" name="Footer Placeholder 5">
            <a:extLst>
              <a:ext uri="{FF2B5EF4-FFF2-40B4-BE49-F238E27FC236}">
                <a16:creationId xmlns:a16="http://schemas.microsoft.com/office/drawing/2014/main" id="{BEDA8039-3C92-888F-D827-9806D38DA14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ECAAB6-6DBB-9C4D-0261-05C73B0E7663}"/>
              </a:ext>
            </a:extLst>
          </p:cNvPr>
          <p:cNvSpPr>
            <a:spLocks noGrp="1"/>
          </p:cNvSpPr>
          <p:nvPr>
            <p:ph type="sldNum" sz="quarter" idx="12"/>
          </p:nvPr>
        </p:nvSpPr>
        <p:spPr/>
        <p:txBody>
          <a:bodyPr/>
          <a:lstStyle/>
          <a:p>
            <a:fld id="{67A9EDF3-C996-4695-91BB-25C96A319BD6}" type="slidenum">
              <a:rPr lang="en-IN" smtClean="0"/>
              <a:t>‹#›</a:t>
            </a:fld>
            <a:endParaRPr lang="en-IN"/>
          </a:p>
        </p:txBody>
      </p:sp>
    </p:spTree>
    <p:extLst>
      <p:ext uri="{BB962C8B-B14F-4D97-AF65-F5344CB8AC3E}">
        <p14:creationId xmlns:p14="http://schemas.microsoft.com/office/powerpoint/2010/main" val="1146562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00163B-9344-3011-37C1-95E415DBA9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C79754-931E-1A66-9719-4BD4C8D354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2C1E4B-437E-2AC7-0EF2-1AE45D4F4B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9A1529-B14A-47BE-B7F9-3503F04567B2}" type="datetimeFigureOut">
              <a:rPr lang="en-IN" smtClean="0"/>
              <a:t>17-01-2026</a:t>
            </a:fld>
            <a:endParaRPr lang="en-IN"/>
          </a:p>
        </p:txBody>
      </p:sp>
      <p:sp>
        <p:nvSpPr>
          <p:cNvPr id="5" name="Footer Placeholder 4">
            <a:extLst>
              <a:ext uri="{FF2B5EF4-FFF2-40B4-BE49-F238E27FC236}">
                <a16:creationId xmlns:a16="http://schemas.microsoft.com/office/drawing/2014/main" id="{D198831C-7875-D431-A919-B97559C236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65508DA-99D5-0FEF-1EEB-4DEEDCE37A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A9EDF3-C996-4695-91BB-25C96A319BD6}" type="slidenum">
              <a:rPr lang="en-IN" smtClean="0"/>
              <a:t>‹#›</a:t>
            </a:fld>
            <a:endParaRPr lang="en-IN"/>
          </a:p>
        </p:txBody>
      </p:sp>
    </p:spTree>
    <p:extLst>
      <p:ext uri="{BB962C8B-B14F-4D97-AF65-F5344CB8AC3E}">
        <p14:creationId xmlns:p14="http://schemas.microsoft.com/office/powerpoint/2010/main" val="1533955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2E26F06-0076-DA4E-2C2A-BF31379727A2}"/>
              </a:ext>
            </a:extLst>
          </p:cNvPr>
          <p:cNvSpPr txBox="1"/>
          <p:nvPr/>
        </p:nvSpPr>
        <p:spPr>
          <a:xfrm>
            <a:off x="6563360" y="121920"/>
            <a:ext cx="5008880" cy="1569660"/>
          </a:xfrm>
          <a:prstGeom prst="rect">
            <a:avLst/>
          </a:prstGeom>
          <a:noFill/>
        </p:spPr>
        <p:txBody>
          <a:bodyPr wrap="square" rtlCol="0">
            <a:spAutoFit/>
          </a:bodyPr>
          <a:lstStyle/>
          <a:p>
            <a:pPr algn="ctr"/>
            <a:r>
              <a:rPr lang="en-US" sz="2400" b="1" dirty="0">
                <a:solidFill>
                  <a:schemeClr val="tx1">
                    <a:lumMod val="95000"/>
                    <a:lumOff val="5000"/>
                  </a:schemeClr>
                </a:solidFill>
                <a:effectLst/>
                <a:latin typeface="Garamond" panose="02020404030301010803" pitchFamily="18" charset="0"/>
                <a:ea typeface="Lora" pitchFamily="34" charset="-122"/>
                <a:cs typeface="Segoe UI Semibold" panose="020B0702040204020203" pitchFamily="34" charset="0"/>
              </a:rPr>
              <a:t>TITLE :   AI-Driven Water Pollution  	Detection and Cleanup 	Decision Support System</a:t>
            </a:r>
            <a:endParaRPr lang="en-US" sz="2400" b="1" dirty="0">
              <a:solidFill>
                <a:schemeClr val="tx1">
                  <a:lumMod val="95000"/>
                  <a:lumOff val="5000"/>
                </a:schemeClr>
              </a:solidFill>
              <a:effectLst/>
              <a:latin typeface="Garamond" panose="02020404030301010803" pitchFamily="18" charset="0"/>
              <a:cs typeface="Segoe UI Semibold" panose="020B0702040204020203" pitchFamily="34" charset="0"/>
            </a:endParaRPr>
          </a:p>
          <a:p>
            <a:pPr algn="ctr"/>
            <a:endParaRPr lang="en-IN" sz="2400" dirty="0">
              <a:solidFill>
                <a:schemeClr val="tx1">
                  <a:lumMod val="95000"/>
                  <a:lumOff val="5000"/>
                </a:schemeClr>
              </a:solidFill>
              <a:effectLst/>
              <a:latin typeface="Garamond" panose="02020404030301010803" pitchFamily="18" charset="0"/>
              <a:cs typeface="Segoe UI Semibold" panose="020B0702040204020203" pitchFamily="34" charset="0"/>
            </a:endParaRPr>
          </a:p>
        </p:txBody>
      </p:sp>
      <p:pic>
        <p:nvPicPr>
          <p:cNvPr id="13" name="Picture 12">
            <a:extLst>
              <a:ext uri="{FF2B5EF4-FFF2-40B4-BE49-F238E27FC236}">
                <a16:creationId xmlns:a16="http://schemas.microsoft.com/office/drawing/2014/main" id="{571D8195-5C1C-AB39-D978-DFD61C917D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400800" cy="6858000"/>
          </a:xfrm>
          <a:prstGeom prst="rect">
            <a:avLst/>
          </a:prstGeom>
        </p:spPr>
      </p:pic>
      <p:sp>
        <p:nvSpPr>
          <p:cNvPr id="15" name="TextBox 14">
            <a:extLst>
              <a:ext uri="{FF2B5EF4-FFF2-40B4-BE49-F238E27FC236}">
                <a16:creationId xmlns:a16="http://schemas.microsoft.com/office/drawing/2014/main" id="{99192145-262E-C21F-2F55-B823A0DF29DA}"/>
              </a:ext>
            </a:extLst>
          </p:cNvPr>
          <p:cNvSpPr txBox="1"/>
          <p:nvPr/>
        </p:nvSpPr>
        <p:spPr>
          <a:xfrm>
            <a:off x="6410960" y="2948146"/>
            <a:ext cx="5506720" cy="1938992"/>
          </a:xfrm>
          <a:prstGeom prst="rect">
            <a:avLst/>
          </a:prstGeom>
          <a:noFill/>
        </p:spPr>
        <p:txBody>
          <a:bodyPr wrap="square" rtlCol="0">
            <a:spAutoFit/>
          </a:bodyPr>
          <a:lstStyle/>
          <a:p>
            <a:r>
              <a:rPr lang="en-US" sz="2000" b="1" u="sng" dirty="0">
                <a:effectLst/>
                <a:latin typeface="Garamond" panose="02020404030301010803" pitchFamily="18" charset="0"/>
                <a:cs typeface="Segoe UI Semibold" panose="020B0702040204020203" pitchFamily="34" charset="0"/>
              </a:rPr>
              <a:t>STUDENT NAMES </a:t>
            </a:r>
            <a:r>
              <a:rPr lang="en-US" sz="2000" b="1" dirty="0">
                <a:effectLst/>
                <a:latin typeface="Garamond" panose="02020404030301010803" pitchFamily="18" charset="0"/>
                <a:cs typeface="Segoe UI Semibold" panose="020B0702040204020203" pitchFamily="34" charset="0"/>
              </a:rPr>
              <a:t>   :   </a:t>
            </a:r>
          </a:p>
          <a:p>
            <a:r>
              <a:rPr lang="en-US" sz="2000" b="1" dirty="0">
                <a:effectLst/>
                <a:latin typeface="Garamond" panose="02020404030301010803" pitchFamily="18" charset="0"/>
                <a:cs typeface="Segoe UI Semibold" panose="020B0702040204020203" pitchFamily="34" charset="0"/>
              </a:rPr>
              <a:t>		           </a:t>
            </a:r>
          </a:p>
          <a:p>
            <a:r>
              <a:rPr lang="en-US" sz="2000" b="1" dirty="0">
                <a:effectLst/>
                <a:latin typeface="Garamond" panose="02020404030301010803" pitchFamily="18" charset="0"/>
                <a:cs typeface="Segoe UI Semibold" panose="020B0702040204020203" pitchFamily="34" charset="0"/>
              </a:rPr>
              <a:t>		            1. Basavaraj N S</a:t>
            </a:r>
          </a:p>
          <a:p>
            <a:r>
              <a:rPr lang="en-US" sz="2000" b="1" dirty="0">
                <a:effectLst/>
                <a:latin typeface="Garamond" panose="02020404030301010803" pitchFamily="18" charset="0"/>
                <a:cs typeface="Segoe UI Semibold" panose="020B0702040204020203" pitchFamily="34" charset="0"/>
              </a:rPr>
              <a:t>		            2. Deva Shree B S</a:t>
            </a:r>
            <a:br>
              <a:rPr lang="en-US" sz="2000" b="1" dirty="0">
                <a:effectLst/>
                <a:latin typeface="Garamond" panose="02020404030301010803" pitchFamily="18" charset="0"/>
                <a:cs typeface="Segoe UI Semibold" panose="020B0702040204020203" pitchFamily="34" charset="0"/>
              </a:rPr>
            </a:br>
            <a:endParaRPr lang="en-US" sz="2000" b="1" dirty="0">
              <a:effectLst/>
              <a:latin typeface="Garamond" panose="02020404030301010803" pitchFamily="18" charset="0"/>
              <a:cs typeface="Segoe UI Semibold" panose="020B0702040204020203" pitchFamily="34" charset="0"/>
            </a:endParaRPr>
          </a:p>
          <a:p>
            <a:endParaRPr lang="en-IN" sz="2000" b="1" dirty="0">
              <a:effectLst/>
              <a:latin typeface="Garamond" panose="02020404030301010803" pitchFamily="18" charset="0"/>
              <a:cs typeface="Segoe UI Semibold" panose="020B0702040204020203" pitchFamily="34" charset="0"/>
            </a:endParaRPr>
          </a:p>
        </p:txBody>
      </p:sp>
      <p:sp>
        <p:nvSpPr>
          <p:cNvPr id="16" name="TextBox 15">
            <a:extLst>
              <a:ext uri="{FF2B5EF4-FFF2-40B4-BE49-F238E27FC236}">
                <a16:creationId xmlns:a16="http://schemas.microsoft.com/office/drawing/2014/main" id="{76F01843-D743-B88B-B89A-25253AF163E5}"/>
              </a:ext>
            </a:extLst>
          </p:cNvPr>
          <p:cNvSpPr txBox="1"/>
          <p:nvPr/>
        </p:nvSpPr>
        <p:spPr>
          <a:xfrm>
            <a:off x="6400800" y="2296160"/>
            <a:ext cx="6106160" cy="400110"/>
          </a:xfrm>
          <a:prstGeom prst="rect">
            <a:avLst/>
          </a:prstGeom>
          <a:noFill/>
        </p:spPr>
        <p:txBody>
          <a:bodyPr wrap="square" rtlCol="0">
            <a:spAutoFit/>
          </a:bodyPr>
          <a:lstStyle/>
          <a:p>
            <a:r>
              <a:rPr lang="en-US" sz="2000" b="1" u="sng" dirty="0">
                <a:effectLst/>
                <a:latin typeface="Garamond" panose="02020404030301010803" pitchFamily="18" charset="0"/>
                <a:cs typeface="Segoe UI Semibold" panose="020B0702040204020203" pitchFamily="34" charset="0"/>
              </a:rPr>
              <a:t>COLLEGE NAME  </a:t>
            </a:r>
            <a:r>
              <a:rPr lang="en-US" sz="2000" b="1" dirty="0">
                <a:effectLst/>
                <a:latin typeface="Garamond" panose="02020404030301010803" pitchFamily="18" charset="0"/>
                <a:cs typeface="Segoe UI Semibold" panose="020B0702040204020203" pitchFamily="34" charset="0"/>
              </a:rPr>
              <a:t>  :  ALLIANCE UNIVERSITY </a:t>
            </a:r>
            <a:endParaRPr lang="en-IN" sz="2000" b="1" dirty="0">
              <a:effectLst/>
              <a:latin typeface="Garamond" panose="02020404030301010803" pitchFamily="18" charset="0"/>
              <a:cs typeface="Segoe UI Semibold" panose="020B0702040204020203" pitchFamily="34" charset="0"/>
            </a:endParaRPr>
          </a:p>
        </p:txBody>
      </p:sp>
      <p:sp>
        <p:nvSpPr>
          <p:cNvPr id="17" name="TextBox 16">
            <a:extLst>
              <a:ext uri="{FF2B5EF4-FFF2-40B4-BE49-F238E27FC236}">
                <a16:creationId xmlns:a16="http://schemas.microsoft.com/office/drawing/2014/main" id="{4B0D8CC4-C4D5-74F5-9749-4AA4276D3F9E}"/>
              </a:ext>
            </a:extLst>
          </p:cNvPr>
          <p:cNvSpPr txBox="1"/>
          <p:nvPr/>
        </p:nvSpPr>
        <p:spPr>
          <a:xfrm>
            <a:off x="6827520" y="1378486"/>
            <a:ext cx="4653280" cy="523220"/>
          </a:xfrm>
          <a:prstGeom prst="rect">
            <a:avLst/>
          </a:prstGeom>
          <a:noFill/>
        </p:spPr>
        <p:txBody>
          <a:bodyPr wrap="square" rtlCol="0">
            <a:spAutoFit/>
          </a:bodyPr>
          <a:lstStyle/>
          <a:p>
            <a:endParaRPr lang="en-IN" sz="2800" b="1" dirty="0">
              <a:latin typeface="Times New Roman" panose="02020603050405020304" pitchFamily="18" charset="0"/>
              <a:ea typeface="Yu Gothic" panose="020B0400000000000000" pitchFamily="34" charset="-128"/>
              <a:cs typeface="Times New Roman" panose="02020603050405020304" pitchFamily="18" charset="0"/>
            </a:endParaRPr>
          </a:p>
        </p:txBody>
      </p:sp>
      <p:sp>
        <p:nvSpPr>
          <p:cNvPr id="18" name="TextBox 17">
            <a:extLst>
              <a:ext uri="{FF2B5EF4-FFF2-40B4-BE49-F238E27FC236}">
                <a16:creationId xmlns:a16="http://schemas.microsoft.com/office/drawing/2014/main" id="{C0E8D5B7-07B6-A699-FDFE-04F86A0843B3}"/>
              </a:ext>
            </a:extLst>
          </p:cNvPr>
          <p:cNvSpPr txBox="1"/>
          <p:nvPr/>
        </p:nvSpPr>
        <p:spPr>
          <a:xfrm>
            <a:off x="6639560" y="5139014"/>
            <a:ext cx="5628640" cy="830997"/>
          </a:xfrm>
          <a:prstGeom prst="rect">
            <a:avLst/>
          </a:prstGeom>
          <a:noFill/>
        </p:spPr>
        <p:txBody>
          <a:bodyPr wrap="square" rtlCol="0">
            <a:spAutoFit/>
          </a:bodyPr>
          <a:lstStyle/>
          <a:p>
            <a:r>
              <a:rPr lang="en-US" sz="2400" b="1" dirty="0">
                <a:effectLst>
                  <a:glow rad="63500">
                    <a:schemeClr val="accent1">
                      <a:satMod val="175000"/>
                      <a:alpha val="40000"/>
                    </a:schemeClr>
                  </a:glow>
                </a:effectLst>
                <a:latin typeface="Garamond" panose="02020404030301010803" pitchFamily="18" charset="0"/>
                <a:ea typeface="Yu Gothic" panose="020B0400000000000000" pitchFamily="34" charset="-128"/>
                <a:cs typeface="Segoe UI Semibold" panose="020B0702040204020203" pitchFamily="34" charset="0"/>
              </a:rPr>
              <a:t>From dirty water to clean futures   				powered by AI</a:t>
            </a:r>
            <a:endParaRPr lang="en-IN" sz="2400" b="1" dirty="0">
              <a:effectLst>
                <a:glow rad="63500">
                  <a:schemeClr val="accent1">
                    <a:satMod val="175000"/>
                    <a:alpha val="40000"/>
                  </a:schemeClr>
                </a:glow>
              </a:effectLst>
              <a:latin typeface="Garamond" panose="02020404030301010803" pitchFamily="18" charset="0"/>
              <a:ea typeface="Yu Gothic" panose="020B0400000000000000" pitchFamily="34" charset="-128"/>
              <a:cs typeface="Segoe UI Semibold" panose="020B0702040204020203" pitchFamily="34" charset="0"/>
            </a:endParaRPr>
          </a:p>
        </p:txBody>
      </p:sp>
      <p:pic>
        <p:nvPicPr>
          <p:cNvPr id="8" name="Recorded Sound">
            <a:hlinkClick r:id="" action="ppaction://media"/>
            <a:extLst>
              <a:ext uri="{FF2B5EF4-FFF2-40B4-BE49-F238E27FC236}">
                <a16:creationId xmlns:a16="http://schemas.microsoft.com/office/drawing/2014/main" id="{9F7500E3-653C-0903-C175-08A7F599D8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639560" y="6213629"/>
            <a:ext cx="487363" cy="487363"/>
          </a:xfrm>
          <a:prstGeom prst="rect">
            <a:avLst/>
          </a:prstGeom>
        </p:spPr>
      </p:pic>
    </p:spTree>
    <p:extLst>
      <p:ext uri="{BB962C8B-B14F-4D97-AF65-F5344CB8AC3E}">
        <p14:creationId xmlns:p14="http://schemas.microsoft.com/office/powerpoint/2010/main" val="359130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8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946CFC-D67F-0D47-86AC-45AEFBFE719B}"/>
              </a:ext>
            </a:extLst>
          </p:cNvPr>
          <p:cNvSpPr txBox="1"/>
          <p:nvPr/>
        </p:nvSpPr>
        <p:spPr>
          <a:xfrm>
            <a:off x="855407" y="701952"/>
            <a:ext cx="4886633" cy="523220"/>
          </a:xfrm>
          <a:prstGeom prst="rect">
            <a:avLst/>
          </a:prstGeom>
          <a:noFill/>
        </p:spPr>
        <p:txBody>
          <a:bodyPr wrap="square" rtlCol="0">
            <a:spAutoFit/>
          </a:bodyPr>
          <a:lstStyle/>
          <a:p>
            <a:r>
              <a:rPr lang="en-US" sz="2800" b="1" u="sng" dirty="0">
                <a:latin typeface="Garamond" panose="02020404030301010803" pitchFamily="18" charset="0"/>
              </a:rPr>
              <a:t>PROTOTYPE</a:t>
            </a:r>
            <a:r>
              <a:rPr lang="en-US" sz="2800" u="sng" dirty="0">
                <a:latin typeface="Garamond" panose="02020404030301010803" pitchFamily="18" charset="0"/>
              </a:rPr>
              <a:t> </a:t>
            </a:r>
            <a:endParaRPr lang="en-IN" sz="2800" u="sng" dirty="0">
              <a:latin typeface="Garamond" panose="02020404030301010803" pitchFamily="18" charset="0"/>
            </a:endParaRPr>
          </a:p>
        </p:txBody>
      </p:sp>
      <p:sp>
        <p:nvSpPr>
          <p:cNvPr id="5" name="TextBox 4">
            <a:extLst>
              <a:ext uri="{FF2B5EF4-FFF2-40B4-BE49-F238E27FC236}">
                <a16:creationId xmlns:a16="http://schemas.microsoft.com/office/drawing/2014/main" id="{AA8F0402-1A96-B0C7-0407-6D2518CB037A}"/>
              </a:ext>
            </a:extLst>
          </p:cNvPr>
          <p:cNvSpPr txBox="1"/>
          <p:nvPr/>
        </p:nvSpPr>
        <p:spPr>
          <a:xfrm>
            <a:off x="344129" y="2251587"/>
            <a:ext cx="4296697" cy="3170099"/>
          </a:xfrm>
          <a:prstGeom prst="rect">
            <a:avLst/>
          </a:prstGeom>
          <a:noFill/>
        </p:spPr>
        <p:txBody>
          <a:bodyPr wrap="square" rtlCol="0">
            <a:spAutoFit/>
          </a:bodyPr>
          <a:lstStyle/>
          <a:p>
            <a:r>
              <a:rPr lang="en-US" sz="2000" dirty="0">
                <a:latin typeface="Aptos" panose="020B0004020202020204" pitchFamily="34" charset="0"/>
              </a:rPr>
              <a:t>This prototype shows an AI-based workflow for detecting water pollution and supporting cleanup decisions. It uses images from citizens and monitoring cameras around lakes, ponds, and tanks to turn visual data into useful insights for authorities, reducing the need for manual surveys.</a:t>
            </a:r>
          </a:p>
          <a:p>
            <a:endParaRPr lang="en-IN" sz="2000" dirty="0">
              <a:latin typeface="Aptos" panose="020B0004020202020204" pitchFamily="34" charset="0"/>
            </a:endParaRPr>
          </a:p>
        </p:txBody>
      </p:sp>
      <p:pic>
        <p:nvPicPr>
          <p:cNvPr id="6" name="Picture 5">
            <a:extLst>
              <a:ext uri="{FF2B5EF4-FFF2-40B4-BE49-F238E27FC236}">
                <a16:creationId xmlns:a16="http://schemas.microsoft.com/office/drawing/2014/main" id="{3CB3F951-88A0-3F2D-210D-177B90BD7875}"/>
              </a:ext>
            </a:extLst>
          </p:cNvPr>
          <p:cNvPicPr>
            <a:picLocks noChangeAspect="1"/>
          </p:cNvPicPr>
          <p:nvPr/>
        </p:nvPicPr>
        <p:blipFill rotWithShape="1">
          <a:blip r:embed="rId2">
            <a:extLst>
              <a:ext uri="{28A0092B-C50C-407E-A947-70E740481C1C}">
                <a14:useLocalDpi xmlns:a14="http://schemas.microsoft.com/office/drawing/2010/main" val="0"/>
              </a:ext>
            </a:extLst>
          </a:blip>
          <a:srcRect l="6531" t="-1433" r="7313" b="4923"/>
          <a:stretch>
            <a:fillRect/>
          </a:stretch>
        </p:blipFill>
        <p:spPr bwMode="auto">
          <a:xfrm>
            <a:off x="5155657" y="285135"/>
            <a:ext cx="6525066" cy="628281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89392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C91303-D862-C698-7994-3DEBD004684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82177" y="0"/>
            <a:ext cx="6395535" cy="6858000"/>
          </a:xfrm>
          <a:prstGeom prst="rect">
            <a:avLst/>
          </a:prstGeom>
          <a:noFill/>
          <a:ln>
            <a:noFill/>
          </a:ln>
        </p:spPr>
      </p:pic>
      <p:sp>
        <p:nvSpPr>
          <p:cNvPr id="6" name="TextBox 5">
            <a:extLst>
              <a:ext uri="{FF2B5EF4-FFF2-40B4-BE49-F238E27FC236}">
                <a16:creationId xmlns:a16="http://schemas.microsoft.com/office/drawing/2014/main" id="{6F58F947-648C-A66A-6D7B-A7B0A4CA18D4}"/>
              </a:ext>
            </a:extLst>
          </p:cNvPr>
          <p:cNvSpPr txBox="1"/>
          <p:nvPr/>
        </p:nvSpPr>
        <p:spPr>
          <a:xfrm>
            <a:off x="1126254" y="443751"/>
            <a:ext cx="3234813" cy="646331"/>
          </a:xfrm>
          <a:prstGeom prst="rect">
            <a:avLst/>
          </a:prstGeom>
          <a:noFill/>
        </p:spPr>
        <p:txBody>
          <a:bodyPr wrap="square" rtlCol="0">
            <a:spAutoFit/>
          </a:bodyPr>
          <a:lstStyle/>
          <a:p>
            <a:r>
              <a:rPr lang="en-US" sz="3600" b="1" u="sng" dirty="0">
                <a:latin typeface="Garamond" panose="02020404030301010803" pitchFamily="18" charset="0"/>
              </a:rPr>
              <a:t>RAG DEMO </a:t>
            </a:r>
            <a:endParaRPr lang="en-IN" sz="3600" b="1" u="sng" dirty="0">
              <a:latin typeface="Garamond" panose="02020404030301010803" pitchFamily="18" charset="0"/>
            </a:endParaRPr>
          </a:p>
        </p:txBody>
      </p:sp>
      <p:sp>
        <p:nvSpPr>
          <p:cNvPr id="7" name="TextBox 6">
            <a:extLst>
              <a:ext uri="{FF2B5EF4-FFF2-40B4-BE49-F238E27FC236}">
                <a16:creationId xmlns:a16="http://schemas.microsoft.com/office/drawing/2014/main" id="{7F7F9DA5-A78B-077C-3B1A-B2577A9D447A}"/>
              </a:ext>
            </a:extLst>
          </p:cNvPr>
          <p:cNvSpPr txBox="1"/>
          <p:nvPr/>
        </p:nvSpPr>
        <p:spPr>
          <a:xfrm>
            <a:off x="388834" y="2025445"/>
            <a:ext cx="5014451" cy="2308324"/>
          </a:xfrm>
          <a:prstGeom prst="rect">
            <a:avLst/>
          </a:prstGeom>
          <a:noFill/>
        </p:spPr>
        <p:txBody>
          <a:bodyPr wrap="square" rtlCol="0">
            <a:spAutoFit/>
          </a:bodyPr>
          <a:lstStyle/>
          <a:p>
            <a:r>
              <a:rPr lang="en-US" dirty="0">
                <a:latin typeface="Aptos" panose="020B0004020202020204" pitchFamily="34" charset="0"/>
              </a:rPr>
              <a:t>RAG combines AI image analysis with water-management knowledge to provide context-based decisions. When an image shows pollution like garbage or algae, the system identifies severity and type, then suggests actions such as priority level, cleanup methods, and prevention steps. This example only demonstrates how decision support works.</a:t>
            </a:r>
            <a:endParaRPr lang="en-IN" dirty="0">
              <a:latin typeface="Aptos" panose="020B0004020202020204" pitchFamily="34" charset="0"/>
            </a:endParaRPr>
          </a:p>
        </p:txBody>
      </p:sp>
      <p:sp>
        <p:nvSpPr>
          <p:cNvPr id="3" name="TextBox 2">
            <a:extLst>
              <a:ext uri="{FF2B5EF4-FFF2-40B4-BE49-F238E27FC236}">
                <a16:creationId xmlns:a16="http://schemas.microsoft.com/office/drawing/2014/main" id="{6064B6F9-2681-0C44-637D-66B5906DF6C3}"/>
              </a:ext>
            </a:extLst>
          </p:cNvPr>
          <p:cNvSpPr txBox="1"/>
          <p:nvPr/>
        </p:nvSpPr>
        <p:spPr>
          <a:xfrm>
            <a:off x="388834" y="1656113"/>
            <a:ext cx="6093618" cy="369332"/>
          </a:xfrm>
          <a:prstGeom prst="rect">
            <a:avLst/>
          </a:prstGeom>
          <a:noFill/>
        </p:spPr>
        <p:txBody>
          <a:bodyPr wrap="square">
            <a:spAutoFit/>
          </a:bodyPr>
          <a:lstStyle/>
          <a:p>
            <a:r>
              <a:rPr lang="en-IN" b="1" i="0" dirty="0">
                <a:solidFill>
                  <a:srgbClr val="FF0000"/>
                </a:solidFill>
                <a:effectLst/>
                <a:latin typeface="ui-sans-serif"/>
              </a:rPr>
              <a:t>Retrieval-Augmented Generation</a:t>
            </a:r>
            <a:r>
              <a:rPr lang="en-IN" b="0" i="0" dirty="0">
                <a:solidFill>
                  <a:srgbClr val="FF0000"/>
                </a:solidFill>
                <a:effectLst/>
                <a:latin typeface="ui-sans-serif"/>
              </a:rPr>
              <a:t>.</a:t>
            </a:r>
            <a:endParaRPr lang="en-IN" dirty="0">
              <a:solidFill>
                <a:srgbClr val="FF0000"/>
              </a:solidFill>
            </a:endParaRPr>
          </a:p>
        </p:txBody>
      </p:sp>
    </p:spTree>
    <p:extLst>
      <p:ext uri="{BB962C8B-B14F-4D97-AF65-F5344CB8AC3E}">
        <p14:creationId xmlns:p14="http://schemas.microsoft.com/office/powerpoint/2010/main" val="3609608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 name="Picture 1023">
            <a:extLst>
              <a:ext uri="{FF2B5EF4-FFF2-40B4-BE49-F238E27FC236}">
                <a16:creationId xmlns:a16="http://schemas.microsoft.com/office/drawing/2014/main" id="{9DF5B14F-98DF-A17B-3407-5C9E642097A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96232" y="0"/>
            <a:ext cx="6272858" cy="6858000"/>
          </a:xfrm>
          <a:prstGeom prst="rect">
            <a:avLst/>
          </a:prstGeom>
          <a:noFill/>
          <a:ln>
            <a:noFill/>
          </a:ln>
        </p:spPr>
      </p:pic>
      <p:sp>
        <p:nvSpPr>
          <p:cNvPr id="1028" name="TextBox 1027">
            <a:extLst>
              <a:ext uri="{FF2B5EF4-FFF2-40B4-BE49-F238E27FC236}">
                <a16:creationId xmlns:a16="http://schemas.microsoft.com/office/drawing/2014/main" id="{0D5EE62F-2124-D4F6-996F-56A8D76067A9}"/>
              </a:ext>
            </a:extLst>
          </p:cNvPr>
          <p:cNvSpPr txBox="1"/>
          <p:nvPr/>
        </p:nvSpPr>
        <p:spPr>
          <a:xfrm>
            <a:off x="422910" y="540774"/>
            <a:ext cx="4837348" cy="6001643"/>
          </a:xfrm>
          <a:prstGeom prst="rect">
            <a:avLst/>
          </a:prstGeom>
          <a:noFill/>
        </p:spPr>
        <p:txBody>
          <a:bodyPr wrap="square" rtlCol="0">
            <a:spAutoFit/>
          </a:bodyPr>
          <a:lstStyle/>
          <a:p>
            <a:r>
              <a:rPr lang="en-US" sz="3600" b="1" u="sng" dirty="0">
                <a:latin typeface="Garamond" panose="02020404030301010803" pitchFamily="18" charset="0"/>
              </a:rPr>
              <a:t>RAG-Based Decision Support</a:t>
            </a:r>
          </a:p>
          <a:p>
            <a:endParaRPr lang="en-US" sz="2400" b="1" dirty="0">
              <a:latin typeface="Garamond" panose="02020404030301010803" pitchFamily="18" charset="0"/>
            </a:endParaRPr>
          </a:p>
          <a:p>
            <a:r>
              <a:rPr lang="en-US" dirty="0">
                <a:latin typeface="Aptos" panose="020B0004020202020204" pitchFamily="34" charset="0"/>
              </a:rPr>
              <a:t>RAG combines AI image results with water-management knowledge.</a:t>
            </a:r>
          </a:p>
          <a:p>
            <a:r>
              <a:rPr lang="en-US" dirty="0">
                <a:latin typeface="Aptos" panose="020B0004020202020204" pitchFamily="34" charset="0"/>
              </a:rPr>
              <a:t>It helps suggest actions based on pollution seen in images.</a:t>
            </a:r>
          </a:p>
          <a:p>
            <a:r>
              <a:rPr lang="en-US" b="1" dirty="0">
                <a:latin typeface="Aptos" panose="020B0004020202020204" pitchFamily="34" charset="0"/>
              </a:rPr>
              <a:t>Input</a:t>
            </a:r>
            <a:endParaRPr lang="en-US" dirty="0">
              <a:latin typeface="Aptos" panose="020B0004020202020204" pitchFamily="34" charset="0"/>
            </a:endParaRPr>
          </a:p>
          <a:p>
            <a:r>
              <a:rPr lang="en-US" dirty="0">
                <a:latin typeface="Aptos" panose="020B0004020202020204" pitchFamily="34" charset="0"/>
              </a:rPr>
              <a:t>AI analyzes images with garbage and algae.</a:t>
            </a:r>
          </a:p>
          <a:p>
            <a:r>
              <a:rPr lang="en-US" dirty="0">
                <a:latin typeface="Aptos" panose="020B0004020202020204" pitchFamily="34" charset="0"/>
              </a:rPr>
              <a:t>It finds pollution level and type.</a:t>
            </a:r>
          </a:p>
          <a:p>
            <a:r>
              <a:rPr lang="en-US" b="1" dirty="0">
                <a:latin typeface="Aptos" panose="020B0004020202020204" pitchFamily="34" charset="0"/>
              </a:rPr>
              <a:t>Output (Example)</a:t>
            </a:r>
            <a:endParaRPr lang="en-US" dirty="0">
              <a:latin typeface="Aptos" panose="020B0004020202020204" pitchFamily="34" charset="0"/>
            </a:endParaRPr>
          </a:p>
          <a:p>
            <a:r>
              <a:rPr lang="en-US" dirty="0">
                <a:latin typeface="Aptos" panose="020B0004020202020204" pitchFamily="34" charset="0"/>
              </a:rPr>
              <a:t>Priority: High</a:t>
            </a:r>
          </a:p>
          <a:p>
            <a:r>
              <a:rPr lang="en-US" dirty="0">
                <a:latin typeface="Aptos" panose="020B0004020202020204" pitchFamily="34" charset="0"/>
              </a:rPr>
              <a:t>Action: Immediate cleanup</a:t>
            </a:r>
          </a:p>
          <a:p>
            <a:r>
              <a:rPr lang="en-US" dirty="0">
                <a:latin typeface="Aptos" panose="020B0004020202020204" pitchFamily="34" charset="0"/>
              </a:rPr>
              <a:t>Methods: Remove garbage, treat water, add oxygen</a:t>
            </a:r>
          </a:p>
          <a:p>
            <a:r>
              <a:rPr lang="en-US" dirty="0">
                <a:latin typeface="Aptos" panose="020B0004020202020204" pitchFamily="34" charset="0"/>
              </a:rPr>
              <a:t>Prevention: Waste barriers, regular AI checks, public awareness</a:t>
            </a:r>
          </a:p>
          <a:p>
            <a:r>
              <a:rPr lang="en-US" dirty="0">
                <a:latin typeface="Aptos" panose="020B0004020202020204" pitchFamily="34" charset="0"/>
              </a:rPr>
              <a:t>This is only a demo, not a real plan.</a:t>
            </a:r>
          </a:p>
          <a:p>
            <a:endParaRPr lang="en-IN" dirty="0"/>
          </a:p>
        </p:txBody>
      </p:sp>
      <p:pic>
        <p:nvPicPr>
          <p:cNvPr id="5" name="Recorded Sound">
            <a:hlinkClick r:id="" action="ppaction://media"/>
            <a:extLst>
              <a:ext uri="{FF2B5EF4-FFF2-40B4-BE49-F238E27FC236}">
                <a16:creationId xmlns:a16="http://schemas.microsoft.com/office/drawing/2014/main" id="{56E56C3B-3173-8A89-9B7A-FE5B360C48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08650" y="6024426"/>
            <a:ext cx="487363" cy="487363"/>
          </a:xfrm>
          <a:prstGeom prst="rect">
            <a:avLst/>
          </a:prstGeom>
        </p:spPr>
      </p:pic>
    </p:spTree>
    <p:extLst>
      <p:ext uri="{BB962C8B-B14F-4D97-AF65-F5344CB8AC3E}">
        <p14:creationId xmlns:p14="http://schemas.microsoft.com/office/powerpoint/2010/main" val="316888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8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B3BC08-6B6D-DA5A-0694-E6ADBE457719}"/>
              </a:ext>
            </a:extLst>
          </p:cNvPr>
          <p:cNvSpPr txBox="1"/>
          <p:nvPr/>
        </p:nvSpPr>
        <p:spPr>
          <a:xfrm>
            <a:off x="269737" y="190233"/>
            <a:ext cx="10903973" cy="584775"/>
          </a:xfrm>
          <a:prstGeom prst="rect">
            <a:avLst/>
          </a:prstGeom>
          <a:noFill/>
        </p:spPr>
        <p:txBody>
          <a:bodyPr wrap="square" rtlCol="0">
            <a:spAutoFit/>
          </a:bodyPr>
          <a:lstStyle/>
          <a:p>
            <a:r>
              <a:rPr lang="en-US" sz="3200" u="sng" dirty="0">
                <a:latin typeface="Garamond" panose="02020404030301010803" pitchFamily="18" charset="0"/>
              </a:rPr>
              <a:t>What Changes If The Solution Is Implemented</a:t>
            </a:r>
            <a:endParaRPr lang="en-IN" sz="3200" u="sng" dirty="0">
              <a:latin typeface="Garamond" panose="02020404030301010803" pitchFamily="18" charset="0"/>
            </a:endParaRPr>
          </a:p>
        </p:txBody>
      </p:sp>
      <p:sp>
        <p:nvSpPr>
          <p:cNvPr id="11" name="TextBox 10">
            <a:extLst>
              <a:ext uri="{FF2B5EF4-FFF2-40B4-BE49-F238E27FC236}">
                <a16:creationId xmlns:a16="http://schemas.microsoft.com/office/drawing/2014/main" id="{FB7A6972-035E-8624-3B6B-F170FDCEACBD}"/>
              </a:ext>
            </a:extLst>
          </p:cNvPr>
          <p:cNvSpPr txBox="1"/>
          <p:nvPr/>
        </p:nvSpPr>
        <p:spPr>
          <a:xfrm>
            <a:off x="560438" y="1143881"/>
            <a:ext cx="8554064" cy="193899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ptos" panose="020B0004020202020204" pitchFamily="34" charset="0"/>
              </a:rPr>
              <a:t>  Polluted water bodies will be detected early.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ptos" panose="020B0004020202020204" pitchFamily="34" charset="0"/>
              </a:rPr>
              <a:t>  Cleanup will happen faster and more efficiently.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ptos" panose="020B0004020202020204" pitchFamily="34" charset="0"/>
              </a:rPr>
              <a:t>  Authorities will know which areas need urgent 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ptos" panose="020B0004020202020204" pitchFamily="34" charset="0"/>
              </a:rPr>
              <a:t>  Water quality will improve.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ptos" panose="020B0004020202020204" pitchFamily="34" charset="0"/>
              </a:rPr>
              <a:t>  Health risks will reduce.</a:t>
            </a:r>
          </a:p>
        </p:txBody>
      </p:sp>
      <p:sp>
        <p:nvSpPr>
          <p:cNvPr id="13" name="TextBox 12">
            <a:extLst>
              <a:ext uri="{FF2B5EF4-FFF2-40B4-BE49-F238E27FC236}">
                <a16:creationId xmlns:a16="http://schemas.microsoft.com/office/drawing/2014/main" id="{1DEA662D-3C0F-B484-F5FC-EA9BC5BD853F}"/>
              </a:ext>
            </a:extLst>
          </p:cNvPr>
          <p:cNvSpPr txBox="1"/>
          <p:nvPr/>
        </p:nvSpPr>
        <p:spPr>
          <a:xfrm>
            <a:off x="560438" y="3867703"/>
            <a:ext cx="9488129" cy="2308324"/>
          </a:xfrm>
          <a:prstGeom prst="rect">
            <a:avLst/>
          </a:prstGeom>
          <a:noFill/>
        </p:spPr>
        <p:txBody>
          <a:bodyPr wrap="square">
            <a:spAutoFit/>
          </a:bodyPr>
          <a:lstStyle/>
          <a:p>
            <a:pPr>
              <a:buFont typeface="Arial" panose="020B0604020202020204" pitchFamily="34" charset="0"/>
              <a:buChar char="•"/>
            </a:pPr>
            <a:r>
              <a:rPr lang="en-US" sz="2400" dirty="0">
                <a:latin typeface="Aptos" panose="020B0004020202020204" pitchFamily="34" charset="0"/>
              </a:rPr>
              <a:t>  Citizens get cleaner and safer water.</a:t>
            </a:r>
          </a:p>
          <a:p>
            <a:pPr>
              <a:buFont typeface="Arial" panose="020B0604020202020204" pitchFamily="34" charset="0"/>
              <a:buChar char="•"/>
            </a:pPr>
            <a:r>
              <a:rPr lang="en-US" sz="2400" dirty="0">
                <a:latin typeface="Aptos" panose="020B0004020202020204" pitchFamily="34" charset="0"/>
              </a:rPr>
              <a:t>  Government &amp; local bodies get quick and accurate pollution data to    act faster.</a:t>
            </a:r>
          </a:p>
          <a:p>
            <a:pPr>
              <a:buFont typeface="Arial" panose="020B0604020202020204" pitchFamily="34" charset="0"/>
              <a:buChar char="•"/>
            </a:pPr>
            <a:r>
              <a:rPr lang="en-US" sz="2400" dirty="0">
                <a:latin typeface="Aptos" panose="020B0004020202020204" pitchFamily="34" charset="0"/>
              </a:rPr>
              <a:t>  Environment &amp; wildlife are protected from polluted water.</a:t>
            </a:r>
          </a:p>
          <a:p>
            <a:pPr>
              <a:buFont typeface="Arial" panose="020B0604020202020204" pitchFamily="34" charset="0"/>
              <a:buChar char="•"/>
            </a:pPr>
            <a:r>
              <a:rPr lang="en-US" sz="2400" dirty="0">
                <a:latin typeface="Aptos" panose="020B0004020202020204" pitchFamily="34" charset="0"/>
              </a:rPr>
              <a:t>  Communities become more aware and involved through image reporting.</a:t>
            </a:r>
          </a:p>
        </p:txBody>
      </p:sp>
      <p:sp>
        <p:nvSpPr>
          <p:cNvPr id="14" name="TextBox 13">
            <a:extLst>
              <a:ext uri="{FF2B5EF4-FFF2-40B4-BE49-F238E27FC236}">
                <a16:creationId xmlns:a16="http://schemas.microsoft.com/office/drawing/2014/main" id="{46C7E5FC-D496-4E6B-BA94-2F1DB5F9B4A7}"/>
              </a:ext>
            </a:extLst>
          </p:cNvPr>
          <p:cNvSpPr txBox="1"/>
          <p:nvPr/>
        </p:nvSpPr>
        <p:spPr>
          <a:xfrm>
            <a:off x="269737" y="3082873"/>
            <a:ext cx="7334864" cy="1077218"/>
          </a:xfrm>
          <a:prstGeom prst="rect">
            <a:avLst/>
          </a:prstGeom>
          <a:noFill/>
        </p:spPr>
        <p:txBody>
          <a:bodyPr wrap="square" rtlCol="0">
            <a:spAutoFit/>
          </a:bodyPr>
          <a:lstStyle/>
          <a:p>
            <a:r>
              <a:rPr lang="en-US" sz="3200" u="sng" dirty="0">
                <a:latin typeface="Garamond" panose="02020404030301010803" pitchFamily="18" charset="0"/>
              </a:rPr>
              <a:t>Who benefits and how?</a:t>
            </a:r>
          </a:p>
          <a:p>
            <a:endParaRPr lang="en-IN" sz="3200" u="sng" dirty="0">
              <a:latin typeface="Garamond" panose="02020404030301010803" pitchFamily="18" charset="0"/>
            </a:endParaRPr>
          </a:p>
        </p:txBody>
      </p:sp>
      <p:pic>
        <p:nvPicPr>
          <p:cNvPr id="2" name="Recorded Sound">
            <a:hlinkClick r:id="" action="ppaction://media"/>
            <a:extLst>
              <a:ext uri="{FF2B5EF4-FFF2-40B4-BE49-F238E27FC236}">
                <a16:creationId xmlns:a16="http://schemas.microsoft.com/office/drawing/2014/main" id="{DC745AF1-2BB9-F235-BAC5-4ED3086E945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69737" y="6245441"/>
            <a:ext cx="487363" cy="487363"/>
          </a:xfrm>
          <a:prstGeom prst="rect">
            <a:avLst/>
          </a:prstGeom>
        </p:spPr>
      </p:pic>
    </p:spTree>
    <p:extLst>
      <p:ext uri="{BB962C8B-B14F-4D97-AF65-F5344CB8AC3E}">
        <p14:creationId xmlns:p14="http://schemas.microsoft.com/office/powerpoint/2010/main" val="77798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4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F9628-E1D7-ADAA-B7F6-F4F2E3A4B06D}"/>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44F54576-B629-9452-DE54-BBDB44304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811" y="1989485"/>
            <a:ext cx="1879599" cy="1692158"/>
          </a:xfrm>
          <a:prstGeom prst="rect">
            <a:avLst/>
          </a:prstGeom>
        </p:spPr>
      </p:pic>
      <p:pic>
        <p:nvPicPr>
          <p:cNvPr id="16" name="Picture 15">
            <a:extLst>
              <a:ext uri="{FF2B5EF4-FFF2-40B4-BE49-F238E27FC236}">
                <a16:creationId xmlns:a16="http://schemas.microsoft.com/office/drawing/2014/main" id="{1697FAB9-0A2E-5657-B75F-DD4580273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4364" y="1989485"/>
            <a:ext cx="1976386" cy="1692158"/>
          </a:xfrm>
          <a:prstGeom prst="rect">
            <a:avLst/>
          </a:prstGeom>
        </p:spPr>
      </p:pic>
      <p:pic>
        <p:nvPicPr>
          <p:cNvPr id="18" name="Picture 17">
            <a:extLst>
              <a:ext uri="{FF2B5EF4-FFF2-40B4-BE49-F238E27FC236}">
                <a16:creationId xmlns:a16="http://schemas.microsoft.com/office/drawing/2014/main" id="{1420823A-60F6-5A00-F95A-832CD3043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6769" y="1989485"/>
            <a:ext cx="1905266" cy="1692158"/>
          </a:xfrm>
          <a:prstGeom prst="rect">
            <a:avLst/>
          </a:prstGeom>
        </p:spPr>
      </p:pic>
      <p:sp>
        <p:nvSpPr>
          <p:cNvPr id="19" name="TextBox 18">
            <a:extLst>
              <a:ext uri="{FF2B5EF4-FFF2-40B4-BE49-F238E27FC236}">
                <a16:creationId xmlns:a16="http://schemas.microsoft.com/office/drawing/2014/main" id="{FCBBEEE4-0F1C-0723-958D-EBA8BB57FEE6}"/>
              </a:ext>
            </a:extLst>
          </p:cNvPr>
          <p:cNvSpPr txBox="1"/>
          <p:nvPr/>
        </p:nvSpPr>
        <p:spPr>
          <a:xfrm>
            <a:off x="1165726" y="997482"/>
            <a:ext cx="2692400" cy="461665"/>
          </a:xfrm>
          <a:prstGeom prst="rect">
            <a:avLst/>
          </a:prstGeom>
          <a:noFill/>
        </p:spPr>
        <p:txBody>
          <a:bodyPr wrap="square" rtlCol="0">
            <a:spAutoFit/>
          </a:bodyPr>
          <a:lstStyle/>
          <a:p>
            <a:r>
              <a:rPr lang="en-US" sz="2400" b="1" u="sng" dirty="0">
                <a:latin typeface="Comic Sans MS" panose="030F0702030302020204" pitchFamily="66" charset="0"/>
              </a:rPr>
              <a:t>PRIMARY SDG :  </a:t>
            </a:r>
            <a:endParaRPr lang="en-IN" sz="2400" b="1" u="sng" dirty="0">
              <a:latin typeface="Comic Sans MS" panose="030F0702030302020204" pitchFamily="66" charset="0"/>
            </a:endParaRPr>
          </a:p>
        </p:txBody>
      </p:sp>
      <p:sp>
        <p:nvSpPr>
          <p:cNvPr id="20" name="TextBox 19">
            <a:extLst>
              <a:ext uri="{FF2B5EF4-FFF2-40B4-BE49-F238E27FC236}">
                <a16:creationId xmlns:a16="http://schemas.microsoft.com/office/drawing/2014/main" id="{0FB4DDBE-161D-EECB-C2FD-4D35A330AE65}"/>
              </a:ext>
            </a:extLst>
          </p:cNvPr>
          <p:cNvSpPr txBox="1"/>
          <p:nvPr/>
        </p:nvSpPr>
        <p:spPr>
          <a:xfrm>
            <a:off x="7650750" y="1021142"/>
            <a:ext cx="2793727" cy="400110"/>
          </a:xfrm>
          <a:prstGeom prst="rect">
            <a:avLst/>
          </a:prstGeom>
          <a:noFill/>
        </p:spPr>
        <p:txBody>
          <a:bodyPr wrap="square" rtlCol="0">
            <a:spAutoFit/>
          </a:bodyPr>
          <a:lstStyle/>
          <a:p>
            <a:r>
              <a:rPr lang="en-US" sz="2000" b="1" u="sng" dirty="0">
                <a:latin typeface="Comic Sans MS" panose="030F0702030302020204" pitchFamily="66" charset="0"/>
              </a:rPr>
              <a:t>SECONDARY SDGs :</a:t>
            </a:r>
            <a:endParaRPr lang="en-IN" sz="2000" b="1" u="sng" dirty="0">
              <a:latin typeface="Comic Sans MS" panose="030F0702030302020204" pitchFamily="66" charset="0"/>
            </a:endParaRPr>
          </a:p>
        </p:txBody>
      </p:sp>
      <p:sp>
        <p:nvSpPr>
          <p:cNvPr id="21" name="TextBox 20">
            <a:extLst>
              <a:ext uri="{FF2B5EF4-FFF2-40B4-BE49-F238E27FC236}">
                <a16:creationId xmlns:a16="http://schemas.microsoft.com/office/drawing/2014/main" id="{A2090CD7-4062-CB68-7517-2D70EEAA97B6}"/>
              </a:ext>
            </a:extLst>
          </p:cNvPr>
          <p:cNvSpPr txBox="1"/>
          <p:nvPr/>
        </p:nvSpPr>
        <p:spPr>
          <a:xfrm>
            <a:off x="3558541" y="67034"/>
            <a:ext cx="5074918" cy="646331"/>
          </a:xfrm>
          <a:prstGeom prst="rect">
            <a:avLst/>
          </a:prstGeom>
          <a:noFill/>
        </p:spPr>
        <p:txBody>
          <a:bodyPr wrap="square" rtlCol="0">
            <a:spAutoFit/>
          </a:bodyPr>
          <a:lstStyle/>
          <a:p>
            <a:r>
              <a:rPr lang="en-US" sz="3200" b="1" u="sng" dirty="0">
                <a:latin typeface="Garamond" panose="02020404030301010803" pitchFamily="18" charset="0"/>
              </a:rPr>
              <a:t>SDG </a:t>
            </a:r>
            <a:r>
              <a:rPr lang="en-US" sz="3600" b="1" u="sng" dirty="0">
                <a:latin typeface="Garamond" panose="02020404030301010803" pitchFamily="18" charset="0"/>
              </a:rPr>
              <a:t>ALLINGMENT</a:t>
            </a:r>
            <a:r>
              <a:rPr lang="en-US" sz="3200" b="1" u="sng" dirty="0">
                <a:latin typeface="Garamond" panose="02020404030301010803" pitchFamily="18" charset="0"/>
              </a:rPr>
              <a:t> </a:t>
            </a:r>
            <a:endParaRPr lang="en-IN" sz="3200" b="1" u="sng" dirty="0">
              <a:latin typeface="Garamond" panose="02020404030301010803" pitchFamily="18" charset="0"/>
            </a:endParaRPr>
          </a:p>
        </p:txBody>
      </p:sp>
      <p:sp>
        <p:nvSpPr>
          <p:cNvPr id="23" name="TextBox 22">
            <a:extLst>
              <a:ext uri="{FF2B5EF4-FFF2-40B4-BE49-F238E27FC236}">
                <a16:creationId xmlns:a16="http://schemas.microsoft.com/office/drawing/2014/main" id="{DCDD6A49-C917-80B4-6C5F-209A5D28A14E}"/>
              </a:ext>
            </a:extLst>
          </p:cNvPr>
          <p:cNvSpPr txBox="1"/>
          <p:nvPr/>
        </p:nvSpPr>
        <p:spPr>
          <a:xfrm>
            <a:off x="533396" y="4739640"/>
            <a:ext cx="3545840" cy="1323439"/>
          </a:xfrm>
          <a:prstGeom prst="rect">
            <a:avLst/>
          </a:prstGeom>
          <a:noFill/>
        </p:spPr>
        <p:txBody>
          <a:bodyPr wrap="square" rtlCol="0">
            <a:spAutoFit/>
          </a:bodyPr>
          <a:lstStyle/>
          <a:p>
            <a:pPr algn="ctr"/>
            <a:r>
              <a:rPr lang="en-US" sz="2000" dirty="0">
                <a:latin typeface="Aptos" panose="020B0004020202020204" pitchFamily="34" charset="0"/>
              </a:rPr>
              <a:t>Supports SDG 6 by detecting water pollution and enabling timely cleanups for safe and clean water</a:t>
            </a:r>
            <a:endParaRPr lang="en-IN" sz="2000" dirty="0">
              <a:latin typeface="Aptos" panose="020B0004020202020204" pitchFamily="34" charset="0"/>
            </a:endParaRPr>
          </a:p>
        </p:txBody>
      </p:sp>
      <p:sp>
        <p:nvSpPr>
          <p:cNvPr id="24" name="TextBox 23">
            <a:extLst>
              <a:ext uri="{FF2B5EF4-FFF2-40B4-BE49-F238E27FC236}">
                <a16:creationId xmlns:a16="http://schemas.microsoft.com/office/drawing/2014/main" id="{1857C05E-088D-7129-2625-54E71A1CDD79}"/>
              </a:ext>
            </a:extLst>
          </p:cNvPr>
          <p:cNvSpPr txBox="1"/>
          <p:nvPr/>
        </p:nvSpPr>
        <p:spPr>
          <a:xfrm>
            <a:off x="5267958" y="4827516"/>
            <a:ext cx="2997200" cy="707886"/>
          </a:xfrm>
          <a:prstGeom prst="rect">
            <a:avLst/>
          </a:prstGeom>
          <a:noFill/>
        </p:spPr>
        <p:txBody>
          <a:bodyPr wrap="square" rtlCol="0">
            <a:spAutoFit/>
          </a:bodyPr>
          <a:lstStyle/>
          <a:p>
            <a:pPr algn="ctr"/>
            <a:r>
              <a:rPr lang="en-US" sz="2000" dirty="0">
                <a:latin typeface="Aptos" panose="020B0004020202020204" pitchFamily="34" charset="0"/>
              </a:rPr>
              <a:t>Protects aquatic life by reducing water pollution.</a:t>
            </a:r>
            <a:endParaRPr lang="en-IN" sz="2000" dirty="0">
              <a:latin typeface="Aptos" panose="020B0004020202020204" pitchFamily="34" charset="0"/>
            </a:endParaRPr>
          </a:p>
        </p:txBody>
      </p:sp>
      <p:sp>
        <p:nvSpPr>
          <p:cNvPr id="25" name="TextBox 24">
            <a:extLst>
              <a:ext uri="{FF2B5EF4-FFF2-40B4-BE49-F238E27FC236}">
                <a16:creationId xmlns:a16="http://schemas.microsoft.com/office/drawing/2014/main" id="{821B0A68-5A10-755B-CF80-74E5B11D20D0}"/>
              </a:ext>
            </a:extLst>
          </p:cNvPr>
          <p:cNvSpPr txBox="1"/>
          <p:nvPr/>
        </p:nvSpPr>
        <p:spPr>
          <a:xfrm>
            <a:off x="8879841" y="4757518"/>
            <a:ext cx="3119121" cy="1323439"/>
          </a:xfrm>
          <a:prstGeom prst="rect">
            <a:avLst/>
          </a:prstGeom>
          <a:noFill/>
        </p:spPr>
        <p:txBody>
          <a:bodyPr wrap="square" rtlCol="0">
            <a:spAutoFit/>
          </a:bodyPr>
          <a:lstStyle/>
          <a:p>
            <a:pPr algn="ctr"/>
            <a:r>
              <a:rPr lang="en-US" sz="2000" dirty="0">
                <a:latin typeface="Aptos" panose="020B0004020202020204" pitchFamily="34" charset="0"/>
              </a:rPr>
              <a:t>Improves environmental quality and public health through cleaner water bodies.</a:t>
            </a:r>
            <a:endParaRPr lang="en-IN" sz="2000" dirty="0">
              <a:latin typeface="Aptos" panose="020B0004020202020204" pitchFamily="34" charset="0"/>
            </a:endParaRPr>
          </a:p>
        </p:txBody>
      </p:sp>
      <p:cxnSp>
        <p:nvCxnSpPr>
          <p:cNvPr id="27" name="Straight Connector 26">
            <a:extLst>
              <a:ext uri="{FF2B5EF4-FFF2-40B4-BE49-F238E27FC236}">
                <a16:creationId xmlns:a16="http://schemas.microsoft.com/office/drawing/2014/main" id="{910F8912-C2A6-C443-AFBB-DDC31CBD48BB}"/>
              </a:ext>
            </a:extLst>
          </p:cNvPr>
          <p:cNvCxnSpPr>
            <a:cxnSpLocks/>
          </p:cNvCxnSpPr>
          <p:nvPr/>
        </p:nvCxnSpPr>
        <p:spPr>
          <a:xfrm>
            <a:off x="4846320" y="1228314"/>
            <a:ext cx="0" cy="453240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4505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7C549-E498-242B-F920-B64B989FB74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D7F1A6D-BC2B-1601-8200-FA7FD9207175}"/>
              </a:ext>
            </a:extLst>
          </p:cNvPr>
          <p:cNvSpPr txBox="1"/>
          <p:nvPr/>
        </p:nvSpPr>
        <p:spPr>
          <a:xfrm>
            <a:off x="3561080" y="395423"/>
            <a:ext cx="6004560" cy="646331"/>
          </a:xfrm>
          <a:prstGeom prst="rect">
            <a:avLst/>
          </a:prstGeom>
          <a:noFill/>
        </p:spPr>
        <p:txBody>
          <a:bodyPr wrap="square" rtlCol="0">
            <a:spAutoFit/>
          </a:bodyPr>
          <a:lstStyle/>
          <a:p>
            <a:r>
              <a:rPr lang="en-US" sz="3600" b="1" u="sng" dirty="0">
                <a:latin typeface="Garamond" panose="02020404030301010803" pitchFamily="18" charset="0"/>
              </a:rPr>
              <a:t>PROBLEM STATEMENT   </a:t>
            </a:r>
            <a:endParaRPr lang="en-IN" sz="3600" b="1" u="sng" dirty="0">
              <a:latin typeface="Garamond" panose="02020404030301010803" pitchFamily="18" charset="0"/>
            </a:endParaRPr>
          </a:p>
        </p:txBody>
      </p:sp>
      <p:sp>
        <p:nvSpPr>
          <p:cNvPr id="6" name="Rectangle: Rounded Corners 5">
            <a:extLst>
              <a:ext uri="{FF2B5EF4-FFF2-40B4-BE49-F238E27FC236}">
                <a16:creationId xmlns:a16="http://schemas.microsoft.com/office/drawing/2014/main" id="{6057D263-925A-4C50-C8FA-CE0993EE8A6B}"/>
              </a:ext>
            </a:extLst>
          </p:cNvPr>
          <p:cNvSpPr/>
          <p:nvPr/>
        </p:nvSpPr>
        <p:spPr>
          <a:xfrm>
            <a:off x="142240" y="1463040"/>
            <a:ext cx="6604000" cy="393192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noFill/>
            </a:endParaRPr>
          </a:p>
        </p:txBody>
      </p:sp>
      <p:sp>
        <p:nvSpPr>
          <p:cNvPr id="7" name="TextBox 6">
            <a:extLst>
              <a:ext uri="{FF2B5EF4-FFF2-40B4-BE49-F238E27FC236}">
                <a16:creationId xmlns:a16="http://schemas.microsoft.com/office/drawing/2014/main" id="{6C45BF98-6CC4-FAC7-5691-7FB6D8EC261B}"/>
              </a:ext>
            </a:extLst>
          </p:cNvPr>
          <p:cNvSpPr txBox="1"/>
          <p:nvPr/>
        </p:nvSpPr>
        <p:spPr>
          <a:xfrm>
            <a:off x="589280" y="1843950"/>
            <a:ext cx="5709920" cy="3170099"/>
          </a:xfrm>
          <a:prstGeom prst="rect">
            <a:avLst/>
          </a:prstGeom>
          <a:noFill/>
        </p:spPr>
        <p:txBody>
          <a:bodyPr wrap="square" rtlCol="0">
            <a:spAutoFit/>
          </a:bodyPr>
          <a:lstStyle/>
          <a:p>
            <a:pPr algn="just"/>
            <a:r>
              <a:rPr lang="en-US" sz="2000" dirty="0">
                <a:solidFill>
                  <a:schemeClr val="tx1">
                    <a:lumMod val="95000"/>
                    <a:lumOff val="5000"/>
                  </a:schemeClr>
                </a:solidFill>
                <a:latin typeface="Aptos" panose="020B0004020202020204" pitchFamily="34" charset="0"/>
              </a:rPr>
              <a:t>Urban and semi-urban water bodies are increasingly polluted due to </a:t>
            </a:r>
            <a:r>
              <a:rPr lang="en-US" sz="2000" b="1" dirty="0">
                <a:solidFill>
                  <a:schemeClr val="tx1">
                    <a:lumMod val="95000"/>
                    <a:lumOff val="5000"/>
                  </a:schemeClr>
                </a:solidFill>
                <a:latin typeface="Aptos" panose="020B0004020202020204" pitchFamily="34" charset="0"/>
              </a:rPr>
              <a:t>waste</a:t>
            </a:r>
            <a:r>
              <a:rPr lang="en-US" sz="2000" dirty="0">
                <a:solidFill>
                  <a:schemeClr val="tx1">
                    <a:lumMod val="95000"/>
                    <a:lumOff val="5000"/>
                  </a:schemeClr>
                </a:solidFill>
                <a:latin typeface="Aptos" panose="020B0004020202020204" pitchFamily="34" charset="0"/>
              </a:rPr>
              <a:t>, </a:t>
            </a:r>
            <a:r>
              <a:rPr lang="en-US" sz="2000" b="1" dirty="0">
                <a:solidFill>
                  <a:schemeClr val="tx1">
                    <a:lumMod val="95000"/>
                    <a:lumOff val="5000"/>
                  </a:schemeClr>
                </a:solidFill>
                <a:latin typeface="Aptos" panose="020B0004020202020204" pitchFamily="34" charset="0"/>
              </a:rPr>
              <a:t>untreated water</a:t>
            </a:r>
            <a:r>
              <a:rPr lang="en-US" sz="2000" dirty="0">
                <a:solidFill>
                  <a:schemeClr val="tx1">
                    <a:lumMod val="95000"/>
                    <a:lumOff val="5000"/>
                  </a:schemeClr>
                </a:solidFill>
                <a:latin typeface="Aptos" panose="020B0004020202020204" pitchFamily="34" charset="0"/>
              </a:rPr>
              <a:t>, and irregular monitoring, posing risks to human health and aquatic life. Current cleanup efforts are manual, periodic, and reactive, lacking </a:t>
            </a:r>
            <a:r>
              <a:rPr lang="en-US" sz="2000" b="1" dirty="0">
                <a:solidFill>
                  <a:schemeClr val="tx1">
                    <a:lumMod val="95000"/>
                    <a:lumOff val="5000"/>
                  </a:schemeClr>
                </a:solidFill>
                <a:latin typeface="Aptos" panose="020B0004020202020204" pitchFamily="34" charset="0"/>
              </a:rPr>
              <a:t>real-time data and prioritization</a:t>
            </a:r>
            <a:r>
              <a:rPr lang="en-US" sz="2000" dirty="0">
                <a:solidFill>
                  <a:schemeClr val="tx1">
                    <a:lumMod val="95000"/>
                    <a:lumOff val="5000"/>
                  </a:schemeClr>
                </a:solidFill>
                <a:latin typeface="Aptos" panose="020B0004020202020204" pitchFamily="34" charset="0"/>
              </a:rPr>
              <a:t>. Authorities often miss the most polluted sites, leading to inefficient resource use. An AI-based system is needed for continuous monitoring, pollution detection, and data-driven cleanup planning</a:t>
            </a:r>
            <a:endParaRPr lang="en-IN" sz="2000" dirty="0">
              <a:solidFill>
                <a:schemeClr val="tx1">
                  <a:lumMod val="95000"/>
                  <a:lumOff val="5000"/>
                </a:schemeClr>
              </a:solidFill>
              <a:latin typeface="Aptos" panose="020B0004020202020204" pitchFamily="34" charset="0"/>
            </a:endParaRPr>
          </a:p>
        </p:txBody>
      </p:sp>
      <p:pic>
        <p:nvPicPr>
          <p:cNvPr id="9" name="Picture 8">
            <a:extLst>
              <a:ext uri="{FF2B5EF4-FFF2-40B4-BE49-F238E27FC236}">
                <a16:creationId xmlns:a16="http://schemas.microsoft.com/office/drawing/2014/main" id="{206E293B-30E5-D40D-B536-C14703D25E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1520" y="1463040"/>
            <a:ext cx="4968240" cy="3931920"/>
          </a:xfrm>
          <a:prstGeom prst="rect">
            <a:avLst/>
          </a:prstGeom>
        </p:spPr>
      </p:pic>
      <p:pic>
        <p:nvPicPr>
          <p:cNvPr id="2" name="Recorded Sound">
            <a:hlinkClick r:id="" action="ppaction://media"/>
            <a:extLst>
              <a:ext uri="{FF2B5EF4-FFF2-40B4-BE49-F238E27FC236}">
                <a16:creationId xmlns:a16="http://schemas.microsoft.com/office/drawing/2014/main" id="{4EC2FEC8-8C65-9BE5-4A6E-7196E08A11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0850" y="5816246"/>
            <a:ext cx="487363" cy="487363"/>
          </a:xfrm>
          <a:prstGeom prst="rect">
            <a:avLst/>
          </a:prstGeom>
        </p:spPr>
      </p:pic>
    </p:spTree>
    <p:extLst>
      <p:ext uri="{BB962C8B-B14F-4D97-AF65-F5344CB8AC3E}">
        <p14:creationId xmlns:p14="http://schemas.microsoft.com/office/powerpoint/2010/main" val="86802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7980C-E4E3-6871-3C84-624C3672DE1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87B1969-0C43-C8D9-44A6-7828F90E6862}"/>
              </a:ext>
            </a:extLst>
          </p:cNvPr>
          <p:cNvSpPr txBox="1"/>
          <p:nvPr/>
        </p:nvSpPr>
        <p:spPr>
          <a:xfrm>
            <a:off x="2336800" y="356552"/>
            <a:ext cx="7853680" cy="646331"/>
          </a:xfrm>
          <a:prstGeom prst="rect">
            <a:avLst/>
          </a:prstGeom>
          <a:noFill/>
        </p:spPr>
        <p:txBody>
          <a:bodyPr wrap="square" rtlCol="0">
            <a:spAutoFit/>
          </a:bodyPr>
          <a:lstStyle/>
          <a:p>
            <a:pPr algn="ctr"/>
            <a:r>
              <a:rPr lang="en-US" sz="3600" b="1" u="sng" dirty="0">
                <a:latin typeface="Garamond" panose="02020404030301010803" pitchFamily="18" charset="0"/>
              </a:rPr>
              <a:t>AI SOLUTION OVERVIEW </a:t>
            </a:r>
            <a:endParaRPr lang="en-IN" sz="3600" b="1" u="sng" dirty="0">
              <a:latin typeface="Garamond" panose="02020404030301010803" pitchFamily="18" charset="0"/>
            </a:endParaRPr>
          </a:p>
        </p:txBody>
      </p:sp>
      <p:sp>
        <p:nvSpPr>
          <p:cNvPr id="6" name="TextBox 5">
            <a:extLst>
              <a:ext uri="{FF2B5EF4-FFF2-40B4-BE49-F238E27FC236}">
                <a16:creationId xmlns:a16="http://schemas.microsoft.com/office/drawing/2014/main" id="{A9C4B085-9439-C0D2-01D1-F8021B29BCE0}"/>
              </a:ext>
            </a:extLst>
          </p:cNvPr>
          <p:cNvSpPr txBox="1"/>
          <p:nvPr/>
        </p:nvSpPr>
        <p:spPr>
          <a:xfrm>
            <a:off x="558800" y="1531424"/>
            <a:ext cx="6116320" cy="2031325"/>
          </a:xfrm>
          <a:prstGeom prst="rect">
            <a:avLst/>
          </a:prstGeom>
          <a:noFill/>
        </p:spPr>
        <p:txBody>
          <a:bodyPr wrap="square" rtlCol="0">
            <a:spAutoFit/>
          </a:bodyPr>
          <a:lstStyle/>
          <a:p>
            <a:r>
              <a:rPr lang="en-US" dirty="0">
                <a:latin typeface="Aptos" panose="020B0004020202020204" pitchFamily="34" charset="0"/>
              </a:rPr>
              <a:t>This project uses an AI-powered system to monitor and manage pollution in lakes, ponds, and other water bodies. Images are collected from the public and local cameras installed near water bodies. AI analyzes these images to detect visible pollution, like garbage and water discoloration, and assigns a pollution level to each water body.</a:t>
            </a:r>
            <a:endParaRPr lang="en-IN" dirty="0">
              <a:latin typeface="Aptos" panose="020B0004020202020204" pitchFamily="34" charset="0"/>
            </a:endParaRPr>
          </a:p>
        </p:txBody>
      </p:sp>
      <p:sp>
        <p:nvSpPr>
          <p:cNvPr id="8" name="Rectangle: Rounded Corners 7">
            <a:extLst>
              <a:ext uri="{FF2B5EF4-FFF2-40B4-BE49-F238E27FC236}">
                <a16:creationId xmlns:a16="http://schemas.microsoft.com/office/drawing/2014/main" id="{4CBC3F77-76F6-49F4-0A5D-445766EA3018}"/>
              </a:ext>
            </a:extLst>
          </p:cNvPr>
          <p:cNvSpPr/>
          <p:nvPr/>
        </p:nvSpPr>
        <p:spPr>
          <a:xfrm>
            <a:off x="467360" y="1484865"/>
            <a:ext cx="6207760" cy="212444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4B3E67C4-E5D7-4224-C1D0-6C044416BCE9}"/>
              </a:ext>
            </a:extLst>
          </p:cNvPr>
          <p:cNvSpPr/>
          <p:nvPr/>
        </p:nvSpPr>
        <p:spPr>
          <a:xfrm>
            <a:off x="467360" y="4053840"/>
            <a:ext cx="6207760" cy="212444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4274C62-D487-6886-B843-5B58AAAE404B}"/>
              </a:ext>
            </a:extLst>
          </p:cNvPr>
          <p:cNvSpPr txBox="1"/>
          <p:nvPr/>
        </p:nvSpPr>
        <p:spPr>
          <a:xfrm>
            <a:off x="650240" y="4100398"/>
            <a:ext cx="6106160" cy="2031325"/>
          </a:xfrm>
          <a:prstGeom prst="rect">
            <a:avLst/>
          </a:prstGeom>
          <a:noFill/>
        </p:spPr>
        <p:txBody>
          <a:bodyPr wrap="square">
            <a:spAutoFit/>
          </a:bodyPr>
          <a:lstStyle/>
          <a:p>
            <a:r>
              <a:rPr lang="en-US" dirty="0">
                <a:latin typeface="Aptos" panose="020B0004020202020204" pitchFamily="34" charset="0"/>
              </a:rPr>
              <a:t>Based on this analysis, the system recommends which water bodies need immediate cleanup, suggests possible cleanup methods, and offers preventive measures to reduce future pollution. By combining community participation, automated monitoring, and AI analysis, authorities can act faster, prioritize efforts better, and manage water bodies more efficiently.</a:t>
            </a:r>
            <a:endParaRPr lang="en-IN" dirty="0">
              <a:latin typeface="Aptos" panose="020B0004020202020204" pitchFamily="34" charset="0"/>
            </a:endParaRPr>
          </a:p>
        </p:txBody>
      </p:sp>
      <p:pic>
        <p:nvPicPr>
          <p:cNvPr id="14" name="Picture 13">
            <a:extLst>
              <a:ext uri="{FF2B5EF4-FFF2-40B4-BE49-F238E27FC236}">
                <a16:creationId xmlns:a16="http://schemas.microsoft.com/office/drawing/2014/main" id="{34B0EF19-6707-3C53-3434-2BC8F738B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1484865"/>
            <a:ext cx="5217160" cy="4693417"/>
          </a:xfrm>
          <a:prstGeom prst="rect">
            <a:avLst/>
          </a:prstGeom>
        </p:spPr>
      </p:pic>
      <p:pic>
        <p:nvPicPr>
          <p:cNvPr id="2" name="Recorded Sound">
            <a:hlinkClick r:id="" action="ppaction://media"/>
            <a:extLst>
              <a:ext uri="{FF2B5EF4-FFF2-40B4-BE49-F238E27FC236}">
                <a16:creationId xmlns:a16="http://schemas.microsoft.com/office/drawing/2014/main" id="{C43F280F-29D1-E8C2-D92F-7D22C4A13B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25475" y="6267734"/>
            <a:ext cx="487363" cy="487363"/>
          </a:xfrm>
          <a:prstGeom prst="rect">
            <a:avLst/>
          </a:prstGeom>
        </p:spPr>
      </p:pic>
    </p:spTree>
    <p:extLst>
      <p:ext uri="{BB962C8B-B14F-4D97-AF65-F5344CB8AC3E}">
        <p14:creationId xmlns:p14="http://schemas.microsoft.com/office/powerpoint/2010/main" val="57588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4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2FC9E-C058-A7FA-83CE-3C2D8D55C40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282D8A6-1D81-FCA2-4AB9-4CB13BA6D504}"/>
              </a:ext>
            </a:extLst>
          </p:cNvPr>
          <p:cNvSpPr txBox="1"/>
          <p:nvPr/>
        </p:nvSpPr>
        <p:spPr>
          <a:xfrm>
            <a:off x="1412240" y="312836"/>
            <a:ext cx="5679440" cy="646331"/>
          </a:xfrm>
          <a:prstGeom prst="rect">
            <a:avLst/>
          </a:prstGeom>
          <a:noFill/>
        </p:spPr>
        <p:txBody>
          <a:bodyPr wrap="square" rtlCol="0">
            <a:spAutoFit/>
          </a:bodyPr>
          <a:lstStyle/>
          <a:p>
            <a:r>
              <a:rPr lang="en-US" sz="3600" b="1" u="sng" dirty="0">
                <a:latin typeface="Garamond" panose="02020404030301010803" pitchFamily="18" charset="0"/>
              </a:rPr>
              <a:t>ROLES OF AI </a:t>
            </a:r>
            <a:endParaRPr lang="en-IN" sz="3600" b="1" u="sng" dirty="0">
              <a:latin typeface="Garamond" panose="02020404030301010803" pitchFamily="18" charset="0"/>
            </a:endParaRPr>
          </a:p>
        </p:txBody>
      </p:sp>
      <p:sp>
        <p:nvSpPr>
          <p:cNvPr id="5" name="TextBox 4">
            <a:extLst>
              <a:ext uri="{FF2B5EF4-FFF2-40B4-BE49-F238E27FC236}">
                <a16:creationId xmlns:a16="http://schemas.microsoft.com/office/drawing/2014/main" id="{71D80ED2-DA3F-067F-BD14-4DACD14A19C4}"/>
              </a:ext>
            </a:extLst>
          </p:cNvPr>
          <p:cNvSpPr txBox="1"/>
          <p:nvPr/>
        </p:nvSpPr>
        <p:spPr>
          <a:xfrm>
            <a:off x="680720" y="2136338"/>
            <a:ext cx="5303520" cy="2585323"/>
          </a:xfrm>
          <a:prstGeom prst="rect">
            <a:avLst/>
          </a:prstGeom>
          <a:noFill/>
        </p:spPr>
        <p:txBody>
          <a:bodyPr wrap="square" rtlCol="0">
            <a:spAutoFit/>
          </a:bodyPr>
          <a:lstStyle/>
          <a:p>
            <a:r>
              <a:rPr lang="en-US" dirty="0">
                <a:latin typeface="Aptos" panose="020B0004020202020204" pitchFamily="34" charset="0"/>
              </a:rPr>
              <a:t>AI is the brain of the system. Machine Learning and Deep Learning detect pollution signs in images, while Generative AI and RAG help provide smart recommendations by combining patterns from data with relevant knowledge. The AI classifies pollution severity, ranks water bodies by priority, and generates actionable cleanup plans. This allows authorities and cleanup teams to respond quickly and make informed, data-driven decisions. </a:t>
            </a:r>
            <a:endParaRPr lang="en-IN" dirty="0">
              <a:latin typeface="Aptos" panose="020B0004020202020204" pitchFamily="34" charset="0"/>
            </a:endParaRPr>
          </a:p>
        </p:txBody>
      </p:sp>
      <p:sp>
        <p:nvSpPr>
          <p:cNvPr id="6" name="Rectangle: Rounded Corners 5">
            <a:extLst>
              <a:ext uri="{FF2B5EF4-FFF2-40B4-BE49-F238E27FC236}">
                <a16:creationId xmlns:a16="http://schemas.microsoft.com/office/drawing/2014/main" id="{FDAD6FD6-ECF8-1E74-76C1-CFE69D7F2822}"/>
              </a:ext>
            </a:extLst>
          </p:cNvPr>
          <p:cNvSpPr/>
          <p:nvPr/>
        </p:nvSpPr>
        <p:spPr>
          <a:xfrm>
            <a:off x="426720" y="1630680"/>
            <a:ext cx="5557520" cy="401320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E8A8AC79-5DA2-EC0B-9B9D-8AA95C5B0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7282" y="1132841"/>
            <a:ext cx="5933438" cy="5008878"/>
          </a:xfrm>
          <a:prstGeom prst="rect">
            <a:avLst/>
          </a:prstGeom>
        </p:spPr>
      </p:pic>
    </p:spTree>
    <p:extLst>
      <p:ext uri="{BB962C8B-B14F-4D97-AF65-F5344CB8AC3E}">
        <p14:creationId xmlns:p14="http://schemas.microsoft.com/office/powerpoint/2010/main" val="3507142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BCB84-D035-2244-7D7F-F0F4AE7F216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2437CDA-9A30-B05D-F907-CE59E21AF36D}"/>
              </a:ext>
            </a:extLst>
          </p:cNvPr>
          <p:cNvSpPr txBox="1"/>
          <p:nvPr/>
        </p:nvSpPr>
        <p:spPr>
          <a:xfrm>
            <a:off x="843280" y="497840"/>
            <a:ext cx="5445760" cy="646331"/>
          </a:xfrm>
          <a:prstGeom prst="rect">
            <a:avLst/>
          </a:prstGeom>
          <a:noFill/>
        </p:spPr>
        <p:txBody>
          <a:bodyPr wrap="square" rtlCol="0">
            <a:spAutoFit/>
          </a:bodyPr>
          <a:lstStyle/>
          <a:p>
            <a:r>
              <a:rPr lang="en-US" sz="3600" b="1" u="sng" dirty="0">
                <a:latin typeface="Garamond" panose="02020404030301010803" pitchFamily="18" charset="0"/>
              </a:rPr>
              <a:t>TARGET USERS:</a:t>
            </a:r>
            <a:endParaRPr lang="en-IN" sz="3600" b="1" u="sng" dirty="0">
              <a:latin typeface="Garamond" panose="02020404030301010803" pitchFamily="18" charset="0"/>
            </a:endParaRPr>
          </a:p>
        </p:txBody>
      </p:sp>
      <p:sp>
        <p:nvSpPr>
          <p:cNvPr id="6" name="TextBox 5">
            <a:extLst>
              <a:ext uri="{FF2B5EF4-FFF2-40B4-BE49-F238E27FC236}">
                <a16:creationId xmlns:a16="http://schemas.microsoft.com/office/drawing/2014/main" id="{803BCBA4-FD5B-DEC5-C41B-571883DAF205}"/>
              </a:ext>
            </a:extLst>
          </p:cNvPr>
          <p:cNvSpPr txBox="1"/>
          <p:nvPr/>
        </p:nvSpPr>
        <p:spPr>
          <a:xfrm>
            <a:off x="558800" y="2459504"/>
            <a:ext cx="3667760" cy="1938992"/>
          </a:xfrm>
          <a:prstGeom prst="rect">
            <a:avLst/>
          </a:prstGeom>
          <a:noFill/>
        </p:spPr>
        <p:txBody>
          <a:bodyPr wrap="square" rtlCol="0">
            <a:spAutoFit/>
          </a:bodyPr>
          <a:lstStyle/>
          <a:p>
            <a:pPr algn="ctr"/>
            <a:r>
              <a:rPr lang="en-US" sz="2000" b="1" dirty="0">
                <a:latin typeface="Aptos" panose="020B0004020202020204" pitchFamily="34" charset="0"/>
              </a:rPr>
              <a:t>Primary Users:</a:t>
            </a:r>
            <a:endParaRPr lang="en-US" sz="2000" dirty="0">
              <a:latin typeface="Aptos" panose="020B0004020202020204" pitchFamily="34" charset="0"/>
            </a:endParaRPr>
          </a:p>
          <a:p>
            <a:pPr algn="ctr"/>
            <a:r>
              <a:rPr lang="en-US" sz="2000" dirty="0">
                <a:latin typeface="Aptos" panose="020B0004020202020204" pitchFamily="34" charset="0"/>
              </a:rPr>
              <a:t>Government authorities and local bodies responsible for managing and maintaining water bodies.</a:t>
            </a:r>
          </a:p>
          <a:p>
            <a:pPr algn="ctr"/>
            <a:endParaRPr lang="en-IN" sz="2000" dirty="0">
              <a:latin typeface="Aptos" panose="020B0004020202020204" pitchFamily="34" charset="0"/>
            </a:endParaRPr>
          </a:p>
        </p:txBody>
      </p:sp>
      <p:sp>
        <p:nvSpPr>
          <p:cNvPr id="7" name="TextBox 6">
            <a:extLst>
              <a:ext uri="{FF2B5EF4-FFF2-40B4-BE49-F238E27FC236}">
                <a16:creationId xmlns:a16="http://schemas.microsoft.com/office/drawing/2014/main" id="{46CFF8AE-9208-B10D-3615-4F9E744920B4}"/>
              </a:ext>
            </a:extLst>
          </p:cNvPr>
          <p:cNvSpPr txBox="1"/>
          <p:nvPr/>
        </p:nvSpPr>
        <p:spPr>
          <a:xfrm>
            <a:off x="4866640" y="2459504"/>
            <a:ext cx="3454400" cy="1938992"/>
          </a:xfrm>
          <a:prstGeom prst="rect">
            <a:avLst/>
          </a:prstGeom>
          <a:noFill/>
        </p:spPr>
        <p:txBody>
          <a:bodyPr wrap="square" rtlCol="0">
            <a:spAutoFit/>
          </a:bodyPr>
          <a:lstStyle/>
          <a:p>
            <a:pPr algn="ctr"/>
            <a:r>
              <a:rPr lang="en-US" sz="2000" b="1" dirty="0">
                <a:latin typeface="Aptos" panose="020B0004020202020204" pitchFamily="34" charset="0"/>
              </a:rPr>
              <a:t>Secondary Users:</a:t>
            </a:r>
            <a:endParaRPr lang="en-US" sz="2000" dirty="0">
              <a:latin typeface="Aptos" panose="020B0004020202020204" pitchFamily="34" charset="0"/>
            </a:endParaRPr>
          </a:p>
          <a:p>
            <a:pPr algn="ctr"/>
            <a:r>
              <a:rPr lang="en-US" sz="2000" dirty="0">
                <a:latin typeface="Aptos" panose="020B0004020202020204" pitchFamily="34" charset="0"/>
              </a:rPr>
              <a:t>Environmental agencies, water management departments, and cleanup teams.</a:t>
            </a:r>
          </a:p>
          <a:p>
            <a:pPr algn="ctr"/>
            <a:endParaRPr lang="en-IN" sz="2000" dirty="0">
              <a:latin typeface="Aptos" panose="020B0004020202020204" pitchFamily="34" charset="0"/>
            </a:endParaRPr>
          </a:p>
        </p:txBody>
      </p:sp>
      <p:sp>
        <p:nvSpPr>
          <p:cNvPr id="8" name="TextBox 7">
            <a:extLst>
              <a:ext uri="{FF2B5EF4-FFF2-40B4-BE49-F238E27FC236}">
                <a16:creationId xmlns:a16="http://schemas.microsoft.com/office/drawing/2014/main" id="{CBF290CC-3B19-83C5-682F-2973CCF80FD3}"/>
              </a:ext>
            </a:extLst>
          </p:cNvPr>
          <p:cNvSpPr txBox="1"/>
          <p:nvPr/>
        </p:nvSpPr>
        <p:spPr>
          <a:xfrm>
            <a:off x="8890000" y="2459504"/>
            <a:ext cx="2814320" cy="1938992"/>
          </a:xfrm>
          <a:prstGeom prst="rect">
            <a:avLst/>
          </a:prstGeom>
          <a:noFill/>
        </p:spPr>
        <p:txBody>
          <a:bodyPr wrap="square" rtlCol="0">
            <a:spAutoFit/>
          </a:bodyPr>
          <a:lstStyle/>
          <a:p>
            <a:pPr algn="ctr"/>
            <a:r>
              <a:rPr lang="en-US" sz="2000" b="1" dirty="0">
                <a:latin typeface="Aptos" panose="020B0004020202020204" pitchFamily="34" charset="0"/>
              </a:rPr>
              <a:t>Indirect Beneficiaries:</a:t>
            </a:r>
            <a:endParaRPr lang="en-US" sz="2000" dirty="0">
              <a:latin typeface="Aptos" panose="020B0004020202020204" pitchFamily="34" charset="0"/>
            </a:endParaRPr>
          </a:p>
          <a:p>
            <a:pPr algn="ctr"/>
            <a:r>
              <a:rPr lang="en-US" sz="2000" dirty="0">
                <a:latin typeface="Aptos" panose="020B0004020202020204" pitchFamily="34" charset="0"/>
              </a:rPr>
              <a:t>Local communities and residents living near lakes, ponds, and tanks.</a:t>
            </a:r>
          </a:p>
          <a:p>
            <a:pPr algn="ctr"/>
            <a:endParaRPr lang="en-IN" sz="2000" dirty="0">
              <a:latin typeface="Aptos" panose="020B0004020202020204" pitchFamily="34" charset="0"/>
            </a:endParaRPr>
          </a:p>
        </p:txBody>
      </p:sp>
      <p:cxnSp>
        <p:nvCxnSpPr>
          <p:cNvPr id="12" name="Straight Connector 11">
            <a:extLst>
              <a:ext uri="{FF2B5EF4-FFF2-40B4-BE49-F238E27FC236}">
                <a16:creationId xmlns:a16="http://schemas.microsoft.com/office/drawing/2014/main" id="{62809301-42C0-D00F-D92F-0535F2737CC0}"/>
              </a:ext>
            </a:extLst>
          </p:cNvPr>
          <p:cNvCxnSpPr>
            <a:cxnSpLocks/>
          </p:cNvCxnSpPr>
          <p:nvPr/>
        </p:nvCxnSpPr>
        <p:spPr>
          <a:xfrm>
            <a:off x="4358640" y="2123440"/>
            <a:ext cx="0" cy="28956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0FCC78D9-A7C6-4423-0F81-C0C132791011}"/>
              </a:ext>
            </a:extLst>
          </p:cNvPr>
          <p:cNvCxnSpPr>
            <a:cxnSpLocks/>
          </p:cNvCxnSpPr>
          <p:nvPr/>
        </p:nvCxnSpPr>
        <p:spPr>
          <a:xfrm>
            <a:off x="8656320" y="1981200"/>
            <a:ext cx="0" cy="303784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16099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7E14A-9DAD-1891-F4D4-695930C76A3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0AB7B8F-1AA8-8FE3-3CDE-C7B7A787A713}"/>
              </a:ext>
            </a:extLst>
          </p:cNvPr>
          <p:cNvSpPr txBox="1"/>
          <p:nvPr/>
        </p:nvSpPr>
        <p:spPr>
          <a:xfrm>
            <a:off x="467360" y="1599084"/>
            <a:ext cx="11257280" cy="5078313"/>
          </a:xfrm>
          <a:prstGeom prst="rect">
            <a:avLst/>
          </a:prstGeom>
          <a:noFill/>
        </p:spPr>
        <p:txBody>
          <a:bodyPr wrap="square" rtlCol="0">
            <a:spAutoFit/>
          </a:bodyPr>
          <a:lstStyle/>
          <a:p>
            <a:endParaRPr lang="en-US" sz="2400" dirty="0">
              <a:latin typeface="Aptos" panose="020B0004020202020204" pitchFamily="34" charset="0"/>
            </a:endParaRPr>
          </a:p>
          <a:p>
            <a:r>
              <a:rPr lang="en-US" sz="2000" b="1" dirty="0">
                <a:latin typeface="Aptos" panose="020B0004020202020204" pitchFamily="34" charset="0"/>
              </a:rPr>
              <a:t>1.Fairness: </a:t>
            </a:r>
            <a:r>
              <a:rPr lang="en-US" sz="2000" dirty="0">
                <a:latin typeface="Aptos" panose="020B0004020202020204" pitchFamily="34" charset="0"/>
              </a:rPr>
              <a:t> AI evaluates water bodies solely based on pollution indicators from images and sensor data, avoiding bias toward any region or community.</a:t>
            </a:r>
          </a:p>
          <a:p>
            <a:endParaRPr lang="en-US" sz="2000" dirty="0">
              <a:latin typeface="Aptos" panose="020B0004020202020204" pitchFamily="34" charset="0"/>
            </a:endParaRPr>
          </a:p>
          <a:p>
            <a:r>
              <a:rPr lang="en-US" sz="2000" b="1" dirty="0">
                <a:latin typeface="Aptos" panose="020B0004020202020204" pitchFamily="34" charset="0"/>
              </a:rPr>
              <a:t>2.Transparency:</a:t>
            </a:r>
            <a:r>
              <a:rPr lang="en-US" sz="2000" dirty="0">
                <a:latin typeface="Aptos" panose="020B0004020202020204" pitchFamily="34" charset="0"/>
              </a:rPr>
              <a:t> The system clearly explains how pollution levels and priority rankings are determined, enabling authorities to verify results before acting.</a:t>
            </a:r>
          </a:p>
          <a:p>
            <a:endParaRPr lang="en-US" sz="2000" dirty="0">
              <a:latin typeface="Aptos" panose="020B0004020202020204" pitchFamily="34" charset="0"/>
            </a:endParaRPr>
          </a:p>
          <a:p>
            <a:r>
              <a:rPr lang="en-US" sz="2000" b="1" dirty="0">
                <a:latin typeface="Aptos" panose="020B0004020202020204" pitchFamily="34" charset="0"/>
              </a:rPr>
              <a:t>3.Ethics:</a:t>
            </a:r>
            <a:r>
              <a:rPr lang="en-US" sz="2000" dirty="0">
                <a:latin typeface="Aptos" panose="020B0004020202020204" pitchFamily="34" charset="0"/>
              </a:rPr>
              <a:t> AI assists decision-making without replacing human judgment and avoids misleading claims, ensuring responsible use.</a:t>
            </a:r>
          </a:p>
          <a:p>
            <a:endParaRPr lang="en-US" sz="2000" dirty="0">
              <a:latin typeface="Aptos" panose="020B0004020202020204" pitchFamily="34" charset="0"/>
            </a:endParaRPr>
          </a:p>
          <a:p>
            <a:r>
              <a:rPr lang="en-US" sz="2000" b="1" dirty="0">
                <a:latin typeface="Aptos" panose="020B0004020202020204" pitchFamily="34" charset="0"/>
              </a:rPr>
              <a:t>4. Privacy:</a:t>
            </a:r>
            <a:r>
              <a:rPr lang="en-US" sz="2000" dirty="0">
                <a:latin typeface="Aptos" panose="020B0004020202020204" pitchFamily="34" charset="0"/>
              </a:rPr>
              <a:t> No personal or sensitive user data is collected; uploaded images are used exclusively for environmental analysis.</a:t>
            </a:r>
          </a:p>
          <a:p>
            <a:endParaRPr lang="en-US" sz="2000" dirty="0">
              <a:latin typeface="Aptos" panose="020B0004020202020204" pitchFamily="34" charset="0"/>
            </a:endParaRPr>
          </a:p>
          <a:p>
            <a:r>
              <a:rPr lang="en-US" sz="2000" dirty="0">
                <a:latin typeface="Aptos" panose="020B0004020202020204" pitchFamily="34" charset="0"/>
              </a:rPr>
              <a:t>By adhering to these principles, the project ensures </a:t>
            </a:r>
            <a:r>
              <a:rPr lang="en-US" sz="2000" b="1" dirty="0">
                <a:latin typeface="Aptos" panose="020B0004020202020204" pitchFamily="34" charset="0"/>
              </a:rPr>
              <a:t>safe, accountable, and equitable management of water resources</a:t>
            </a:r>
            <a:r>
              <a:rPr lang="en-US" sz="2000" dirty="0">
                <a:latin typeface="Aptos" panose="020B0004020202020204" pitchFamily="34" charset="0"/>
              </a:rPr>
              <a:t>, benefiting both authorities and local communities.</a:t>
            </a:r>
          </a:p>
          <a:p>
            <a:endParaRPr lang="en-IN" sz="2000" dirty="0">
              <a:latin typeface="Aptos" panose="020B0004020202020204" pitchFamily="34" charset="0"/>
            </a:endParaRPr>
          </a:p>
        </p:txBody>
      </p:sp>
      <p:sp>
        <p:nvSpPr>
          <p:cNvPr id="5" name="TextBox 4">
            <a:extLst>
              <a:ext uri="{FF2B5EF4-FFF2-40B4-BE49-F238E27FC236}">
                <a16:creationId xmlns:a16="http://schemas.microsoft.com/office/drawing/2014/main" id="{3A255F88-58E1-CF78-3129-314F25A70B1C}"/>
              </a:ext>
            </a:extLst>
          </p:cNvPr>
          <p:cNvSpPr txBox="1"/>
          <p:nvPr/>
        </p:nvSpPr>
        <p:spPr>
          <a:xfrm>
            <a:off x="3083560" y="180603"/>
            <a:ext cx="7162800" cy="1200329"/>
          </a:xfrm>
          <a:prstGeom prst="rect">
            <a:avLst/>
          </a:prstGeom>
          <a:noFill/>
        </p:spPr>
        <p:txBody>
          <a:bodyPr wrap="square" rtlCol="0">
            <a:spAutoFit/>
          </a:bodyPr>
          <a:lstStyle/>
          <a:p>
            <a:r>
              <a:rPr lang="en-US" sz="3600" b="1" u="sng" dirty="0">
                <a:latin typeface="Garamond" panose="02020404030301010803" pitchFamily="18" charset="0"/>
              </a:rPr>
              <a:t>Responsible AI Considerations</a:t>
            </a:r>
            <a:endParaRPr lang="en-US" sz="3600" u="sng" dirty="0">
              <a:latin typeface="Garamond" panose="02020404030301010803" pitchFamily="18" charset="0"/>
            </a:endParaRPr>
          </a:p>
          <a:p>
            <a:endParaRPr lang="en-IN" sz="3600" dirty="0">
              <a:latin typeface="Garamond" panose="02020404030301010803" pitchFamily="18" charset="0"/>
            </a:endParaRPr>
          </a:p>
        </p:txBody>
      </p:sp>
      <p:sp>
        <p:nvSpPr>
          <p:cNvPr id="6" name="TextBox 5">
            <a:extLst>
              <a:ext uri="{FF2B5EF4-FFF2-40B4-BE49-F238E27FC236}">
                <a16:creationId xmlns:a16="http://schemas.microsoft.com/office/drawing/2014/main" id="{E4391EE3-77A1-B8A0-0C43-0EC8815BBF74}"/>
              </a:ext>
            </a:extLst>
          </p:cNvPr>
          <p:cNvSpPr txBox="1"/>
          <p:nvPr/>
        </p:nvSpPr>
        <p:spPr>
          <a:xfrm>
            <a:off x="467360" y="1026989"/>
            <a:ext cx="7995920" cy="707886"/>
          </a:xfrm>
          <a:prstGeom prst="rect">
            <a:avLst/>
          </a:prstGeom>
          <a:noFill/>
        </p:spPr>
        <p:txBody>
          <a:bodyPr wrap="square" rtlCol="0">
            <a:spAutoFit/>
          </a:bodyPr>
          <a:lstStyle/>
          <a:p>
            <a:r>
              <a:rPr lang="en-US" sz="2000" dirty="0">
                <a:latin typeface="Aptos" panose="020B0004020202020204" pitchFamily="34" charset="0"/>
              </a:rPr>
              <a:t>This AI-based water pollution monitoring system is designed to support authorities ethically, transparently, and fairly:</a:t>
            </a:r>
          </a:p>
        </p:txBody>
      </p:sp>
    </p:spTree>
    <p:extLst>
      <p:ext uri="{BB962C8B-B14F-4D97-AF65-F5344CB8AC3E}">
        <p14:creationId xmlns:p14="http://schemas.microsoft.com/office/powerpoint/2010/main" val="1728117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6F0E2-57A0-0626-76F2-749FE66FE51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A70877A-579F-CFED-2725-60EB73FE8E84}"/>
              </a:ext>
            </a:extLst>
          </p:cNvPr>
          <p:cNvSpPr txBox="1"/>
          <p:nvPr/>
        </p:nvSpPr>
        <p:spPr>
          <a:xfrm>
            <a:off x="579120" y="286434"/>
            <a:ext cx="8158480" cy="646331"/>
          </a:xfrm>
          <a:prstGeom prst="rect">
            <a:avLst/>
          </a:prstGeom>
          <a:noFill/>
        </p:spPr>
        <p:txBody>
          <a:bodyPr wrap="square" rtlCol="0">
            <a:spAutoFit/>
          </a:bodyPr>
          <a:lstStyle/>
          <a:p>
            <a:r>
              <a:rPr lang="en-US" sz="3600" b="1" u="sng" dirty="0">
                <a:latin typeface="Garamond" panose="02020404030301010803" pitchFamily="18" charset="0"/>
              </a:rPr>
              <a:t>EXPECTED IMPACT :</a:t>
            </a:r>
            <a:endParaRPr lang="en-IN" sz="3600" b="1" u="sng" dirty="0">
              <a:latin typeface="Garamond" panose="02020404030301010803" pitchFamily="18" charset="0"/>
            </a:endParaRPr>
          </a:p>
        </p:txBody>
      </p:sp>
      <p:sp>
        <p:nvSpPr>
          <p:cNvPr id="5" name="TextBox 4">
            <a:extLst>
              <a:ext uri="{FF2B5EF4-FFF2-40B4-BE49-F238E27FC236}">
                <a16:creationId xmlns:a16="http://schemas.microsoft.com/office/drawing/2014/main" id="{B0B4F9D2-8BEA-5C91-C5CE-8778632EBFC9}"/>
              </a:ext>
            </a:extLst>
          </p:cNvPr>
          <p:cNvSpPr txBox="1"/>
          <p:nvPr/>
        </p:nvSpPr>
        <p:spPr>
          <a:xfrm>
            <a:off x="320040" y="1239520"/>
            <a:ext cx="11551920" cy="923330"/>
          </a:xfrm>
          <a:prstGeom prst="rect">
            <a:avLst/>
          </a:prstGeom>
          <a:noFill/>
        </p:spPr>
        <p:txBody>
          <a:bodyPr wrap="square" rtlCol="0">
            <a:spAutoFit/>
          </a:bodyPr>
          <a:lstStyle/>
          <a:p>
            <a:r>
              <a:rPr lang="en-US" dirty="0">
                <a:latin typeface="Aptos" panose="020B0004020202020204" pitchFamily="34" charset="0"/>
              </a:rPr>
              <a:t>This project helps authorities </a:t>
            </a:r>
            <a:r>
              <a:rPr lang="en-US" b="1" dirty="0">
                <a:latin typeface="Aptos" panose="020B0004020202020204" pitchFamily="34" charset="0"/>
              </a:rPr>
              <a:t>detect water pollution early</a:t>
            </a:r>
            <a:r>
              <a:rPr lang="en-US" dirty="0">
                <a:latin typeface="Aptos" panose="020B0004020202020204" pitchFamily="34" charset="0"/>
              </a:rPr>
              <a:t> and </a:t>
            </a:r>
            <a:r>
              <a:rPr lang="en-US" b="1" dirty="0">
                <a:latin typeface="Aptos" panose="020B0004020202020204" pitchFamily="34" charset="0"/>
              </a:rPr>
              <a:t>prioritize cleanup actions</a:t>
            </a:r>
            <a:r>
              <a:rPr lang="en-US" dirty="0">
                <a:latin typeface="Aptos" panose="020B0004020202020204" pitchFamily="34" charset="0"/>
              </a:rPr>
              <a:t> efficiently. It promotes </a:t>
            </a:r>
            <a:r>
              <a:rPr lang="en-US" b="1" dirty="0">
                <a:latin typeface="Aptos" panose="020B0004020202020204" pitchFamily="34" charset="0"/>
              </a:rPr>
              <a:t>cleaner water bodies, healthier ecosystems, and safer communities</a:t>
            </a:r>
            <a:r>
              <a:rPr lang="en-US" dirty="0">
                <a:latin typeface="Aptos" panose="020B0004020202020204" pitchFamily="34" charset="0"/>
              </a:rPr>
              <a:t>. It also </a:t>
            </a:r>
            <a:r>
              <a:rPr lang="en-US" b="1" dirty="0">
                <a:latin typeface="Aptos" panose="020B0004020202020204" pitchFamily="34" charset="0"/>
              </a:rPr>
              <a:t>increases public awareness</a:t>
            </a:r>
            <a:r>
              <a:rPr lang="en-US" dirty="0">
                <a:latin typeface="Aptos" panose="020B0004020202020204" pitchFamily="34" charset="0"/>
              </a:rPr>
              <a:t> and supports </a:t>
            </a:r>
            <a:r>
              <a:rPr lang="en-US" b="1" dirty="0">
                <a:latin typeface="Aptos" panose="020B0004020202020204" pitchFamily="34" charset="0"/>
              </a:rPr>
              <a:t>sustainable water management</a:t>
            </a:r>
            <a:r>
              <a:rPr lang="en-US" dirty="0">
                <a:latin typeface="Aptos" panose="020B0004020202020204" pitchFamily="34" charset="0"/>
              </a:rPr>
              <a:t>.</a:t>
            </a:r>
            <a:endParaRPr lang="en-IN" dirty="0">
              <a:latin typeface="Aptos" panose="020B0004020202020204" pitchFamily="34" charset="0"/>
            </a:endParaRPr>
          </a:p>
        </p:txBody>
      </p:sp>
      <p:sp>
        <p:nvSpPr>
          <p:cNvPr id="7" name="TextBox 6">
            <a:extLst>
              <a:ext uri="{FF2B5EF4-FFF2-40B4-BE49-F238E27FC236}">
                <a16:creationId xmlns:a16="http://schemas.microsoft.com/office/drawing/2014/main" id="{5E2A1586-719E-3B2C-8096-64BC5EDE8B0E}"/>
              </a:ext>
            </a:extLst>
          </p:cNvPr>
          <p:cNvSpPr txBox="1"/>
          <p:nvPr/>
        </p:nvSpPr>
        <p:spPr>
          <a:xfrm>
            <a:off x="436880" y="2643277"/>
            <a:ext cx="6096000" cy="2554545"/>
          </a:xfrm>
          <a:prstGeom prst="rect">
            <a:avLst/>
          </a:prstGeom>
          <a:noFill/>
        </p:spPr>
        <p:txBody>
          <a:bodyPr wrap="square">
            <a:spAutoFit/>
          </a:bodyPr>
          <a:lstStyle/>
          <a:p>
            <a:pPr>
              <a:buNone/>
            </a:pPr>
            <a:r>
              <a:rPr lang="en-US" sz="2400" b="1" dirty="0">
                <a:latin typeface="Aptos" panose="020B0004020202020204" pitchFamily="34" charset="0"/>
              </a:rPr>
              <a:t>Expected Impact – Key Terms:</a:t>
            </a:r>
          </a:p>
          <a:p>
            <a:pPr>
              <a:buNone/>
            </a:pPr>
            <a:endParaRPr lang="en-US" b="1" dirty="0"/>
          </a:p>
          <a:p>
            <a:pPr>
              <a:buNone/>
            </a:pPr>
            <a:endParaRPr lang="en-US" dirty="0"/>
          </a:p>
          <a:p>
            <a:pPr>
              <a:buFont typeface="Arial" panose="020B0604020202020204" pitchFamily="34" charset="0"/>
              <a:buChar char="•"/>
            </a:pPr>
            <a:r>
              <a:rPr lang="en-US" sz="2000" dirty="0">
                <a:latin typeface="Aptos" panose="020B0004020202020204" pitchFamily="34" charset="0"/>
              </a:rPr>
              <a:t>Timely Detection</a:t>
            </a:r>
          </a:p>
          <a:p>
            <a:pPr>
              <a:buFont typeface="Arial" panose="020B0604020202020204" pitchFamily="34" charset="0"/>
              <a:buChar char="•"/>
            </a:pPr>
            <a:r>
              <a:rPr lang="en-US" sz="2000" dirty="0">
                <a:latin typeface="Aptos" panose="020B0004020202020204" pitchFamily="34" charset="0"/>
              </a:rPr>
              <a:t>Priority Cleanup</a:t>
            </a:r>
          </a:p>
          <a:p>
            <a:pPr>
              <a:buFont typeface="Arial" panose="020B0604020202020204" pitchFamily="34" charset="0"/>
              <a:buChar char="•"/>
            </a:pPr>
            <a:r>
              <a:rPr lang="en-US" sz="2000" dirty="0">
                <a:latin typeface="Aptos" panose="020B0004020202020204" pitchFamily="34" charset="0"/>
              </a:rPr>
              <a:t>Public Awareness</a:t>
            </a:r>
          </a:p>
          <a:p>
            <a:pPr>
              <a:buFont typeface="Arial" panose="020B0604020202020204" pitchFamily="34" charset="0"/>
              <a:buChar char="•"/>
            </a:pPr>
            <a:r>
              <a:rPr lang="en-US" sz="2000" dirty="0">
                <a:latin typeface="Aptos" panose="020B0004020202020204" pitchFamily="34" charset="0"/>
              </a:rPr>
              <a:t>Transparency &amp; Accountability</a:t>
            </a:r>
          </a:p>
          <a:p>
            <a:pPr>
              <a:buFont typeface="Arial" panose="020B0604020202020204" pitchFamily="34" charset="0"/>
              <a:buChar char="•"/>
            </a:pPr>
            <a:r>
              <a:rPr lang="en-US" sz="2000" dirty="0">
                <a:latin typeface="Aptos" panose="020B0004020202020204" pitchFamily="34" charset="0"/>
              </a:rPr>
              <a:t>Sustainable Water Management</a:t>
            </a:r>
            <a:endParaRPr lang="en-US" dirty="0">
              <a:latin typeface="Aptos" panose="020B0004020202020204" pitchFamily="34" charset="0"/>
            </a:endParaRPr>
          </a:p>
        </p:txBody>
      </p:sp>
      <p:pic>
        <p:nvPicPr>
          <p:cNvPr id="9" name="Picture 8">
            <a:extLst>
              <a:ext uri="{FF2B5EF4-FFF2-40B4-BE49-F238E27FC236}">
                <a16:creationId xmlns:a16="http://schemas.microsoft.com/office/drawing/2014/main" id="{2568368F-34D1-BBBB-D335-61F386A93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440" y="2162850"/>
            <a:ext cx="7040880" cy="4485659"/>
          </a:xfrm>
          <a:prstGeom prst="rect">
            <a:avLst/>
          </a:prstGeom>
        </p:spPr>
      </p:pic>
    </p:spTree>
    <p:extLst>
      <p:ext uri="{BB962C8B-B14F-4D97-AF65-F5344CB8AC3E}">
        <p14:creationId xmlns:p14="http://schemas.microsoft.com/office/powerpoint/2010/main" val="40289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F81DD9-2FE6-31BD-39A7-5C6A1EFAB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507757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TotalTime>
  <Words>904</Words>
  <Application>Microsoft Office PowerPoint</Application>
  <PresentationFormat>Widescreen</PresentationFormat>
  <Paragraphs>78</Paragraphs>
  <Slides>13</Slides>
  <Notes>0</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Aptos</vt:lpstr>
      <vt:lpstr>Arial</vt:lpstr>
      <vt:lpstr>Calibri</vt:lpstr>
      <vt:lpstr>Calibri Light</vt:lpstr>
      <vt:lpstr>Comic Sans MS</vt:lpstr>
      <vt:lpstr>Garamond</vt:lpstr>
      <vt:lpstr>Times New Roman</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Devashree Divya</dc:creator>
  <cp:lastModifiedBy>Devashree Divya</cp:lastModifiedBy>
  <cp:revision>4</cp:revision>
  <dcterms:created xsi:type="dcterms:W3CDTF">2026-01-11T11:43:09Z</dcterms:created>
  <dcterms:modified xsi:type="dcterms:W3CDTF">2026-01-17T03:52:43Z</dcterms:modified>
</cp:coreProperties>
</file>